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63" r:id="rId5"/>
    <p:sldId id="264" r:id="rId6"/>
    <p:sldId id="265" r:id="rId7"/>
    <p:sldId id="266" r:id="rId8"/>
    <p:sldId id="269" r:id="rId9"/>
    <p:sldId id="271" r:id="rId10"/>
    <p:sldId id="272" r:id="rId11"/>
    <p:sldId id="268" r:id="rId12"/>
    <p:sldId id="273" r:id="rId13"/>
    <p:sldId id="274" r:id="rId14"/>
    <p:sldId id="279" r:id="rId15"/>
    <p:sldId id="278" r:id="rId16"/>
    <p:sldId id="284" r:id="rId17"/>
    <p:sldId id="288" r:id="rId18"/>
    <p:sldId id="275" r:id="rId19"/>
    <p:sldId id="283" r:id="rId20"/>
    <p:sldId id="262"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5787"/>
    <a:srgbClr val="41A8BB"/>
    <a:srgbClr val="2F7FA0"/>
    <a:srgbClr val="55CED6"/>
    <a:srgbClr val="F6F8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1" autoAdjust="0"/>
    <p:restoredTop sz="94660"/>
  </p:normalViewPr>
  <p:slideViewPr>
    <p:cSldViewPr snapToGrid="0">
      <p:cViewPr>
        <p:scale>
          <a:sx n="50" d="100"/>
          <a:sy n="50" d="100"/>
        </p:scale>
        <p:origin x="858"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048305-DD5A-4B54-991E-B9BE8F69F5C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83B4F-E29A-430F-B51C-6B08DD574AA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683B4F-E29A-430F-B51C-6B08DD574AA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BA060AC7-5F0A-44A3-8604-02285EEFB3C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EDCF21-2BA9-4C9C-8A79-D5EA4C160F5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A060AC7-5F0A-44A3-8604-02285EEFB3C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EDCF21-2BA9-4C9C-8A79-D5EA4C160F5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A060AC7-5F0A-44A3-8604-02285EEFB3C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EDCF21-2BA9-4C9C-8A79-D5EA4C160F52}"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A060AC7-5F0A-44A3-8604-02285EEFB3C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EDCF21-2BA9-4C9C-8A79-D5EA4C160F5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BA060AC7-5F0A-44A3-8604-02285EEFB3C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EDCF21-2BA9-4C9C-8A79-D5EA4C160F5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A060AC7-5F0A-44A3-8604-02285EEFB3C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EDCF21-2BA9-4C9C-8A79-D5EA4C160F5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A060AC7-5F0A-44A3-8604-02285EEFB3C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EDCF21-2BA9-4C9C-8A79-D5EA4C160F5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A060AC7-5F0A-44A3-8604-02285EEFB3C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EDCF21-2BA9-4C9C-8A79-D5EA4C160F5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060AC7-5F0A-44A3-8604-02285EEFB3C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EDCF21-2BA9-4C9C-8A79-D5EA4C160F5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BA060AC7-5F0A-44A3-8604-02285EEFB3C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EDCF21-2BA9-4C9C-8A79-D5EA4C160F5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BA060AC7-5F0A-44A3-8604-02285EEFB3C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EDCF21-2BA9-4C9C-8A79-D5EA4C160F5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5"/>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60AC7-5F0A-44A3-8604-02285EEFB3C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DCF21-2BA9-4C9C-8A79-D5EA4C160F5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tags" Target="../tags/tag4.xml"/><Relationship Id="rId4" Type="http://schemas.openxmlformats.org/officeDocument/2006/relationships/image" Target="../media/image32.jpeg"/><Relationship Id="rId3" Type="http://schemas.openxmlformats.org/officeDocument/2006/relationships/tags" Target="../tags/tag3.xml"/><Relationship Id="rId2" Type="http://schemas.openxmlformats.org/officeDocument/2006/relationships/image" Target="../media/image31.jpeg"/><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9" Type="http://schemas.openxmlformats.org/officeDocument/2006/relationships/image" Target="../media/image41.jpeg"/><Relationship Id="rId8" Type="http://schemas.openxmlformats.org/officeDocument/2006/relationships/image" Target="../media/image40.jpeg"/><Relationship Id="rId7" Type="http://schemas.openxmlformats.org/officeDocument/2006/relationships/image" Target="../media/image39.jpeg"/><Relationship Id="rId6" Type="http://schemas.openxmlformats.org/officeDocument/2006/relationships/image" Target="../media/image11.jpe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jpeg"/><Relationship Id="rId2" Type="http://schemas.openxmlformats.org/officeDocument/2006/relationships/image" Target="../media/image35.png"/><Relationship Id="rId14" Type="http://schemas.openxmlformats.org/officeDocument/2006/relationships/notesSlide" Target="../notesSlides/notesSlide15.xml"/><Relationship Id="rId13" Type="http://schemas.openxmlformats.org/officeDocument/2006/relationships/slideLayout" Target="../slideLayouts/slideLayout2.xml"/><Relationship Id="rId12" Type="http://schemas.openxmlformats.org/officeDocument/2006/relationships/image" Target="../media/image44.png"/><Relationship Id="rId11" Type="http://schemas.openxmlformats.org/officeDocument/2006/relationships/image" Target="../media/image43.png"/><Relationship Id="rId10" Type="http://schemas.openxmlformats.org/officeDocument/2006/relationships/image" Target="../media/image42.png"/><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2.png"/><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3" Type="http://schemas.openxmlformats.org/officeDocument/2006/relationships/notesSlide" Target="../notesSlides/notesSlide16.xml"/><Relationship Id="rId12" Type="http://schemas.openxmlformats.org/officeDocument/2006/relationships/slideLayout" Target="../slideLayouts/slideLayout2.xml"/><Relationship Id="rId11" Type="http://schemas.openxmlformats.org/officeDocument/2006/relationships/image" Target="../media/image55.png"/><Relationship Id="rId10" Type="http://schemas.openxmlformats.org/officeDocument/2006/relationships/image" Target="../media/image54.png"/><Relationship Id="rId1" Type="http://schemas.openxmlformats.org/officeDocument/2006/relationships/image" Target="../media/image45.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57.jpeg"/><Relationship Id="rId1"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1-22"/>
          <p:cNvPicPr>
            <a:picLocks noChangeAspect="1"/>
          </p:cNvPicPr>
          <p:nvPr/>
        </p:nvPicPr>
        <p:blipFill>
          <a:blip r:embed="rId1"/>
          <a:stretch>
            <a:fillRect/>
          </a:stretch>
        </p:blipFill>
        <p:spPr>
          <a:xfrm>
            <a:off x="635" y="0"/>
            <a:ext cx="12191365" cy="6858000"/>
          </a:xfrm>
          <a:prstGeom prst="rect">
            <a:avLst/>
          </a:prstGeom>
        </p:spPr>
      </p:pic>
      <p:sp>
        <p:nvSpPr>
          <p:cNvPr id="11" name="矩形 10"/>
          <p:cNvSpPr/>
          <p:nvPr/>
        </p:nvSpPr>
        <p:spPr>
          <a:xfrm>
            <a:off x="635" y="0"/>
            <a:ext cx="12192635" cy="6858635"/>
          </a:xfrm>
          <a:prstGeom prst="rect">
            <a:avLst/>
          </a:prstGeom>
          <a:solidFill>
            <a:srgbClr val="1D578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74688" y="2613660"/>
            <a:ext cx="10841990" cy="706755"/>
          </a:xfrm>
          <a:prstGeom prst="rect">
            <a:avLst/>
          </a:prstGeom>
          <a:noFill/>
        </p:spPr>
        <p:txBody>
          <a:bodyPr wrap="square" rtlCol="0">
            <a:spAutoFit/>
          </a:bodyPr>
          <a:lstStyle/>
          <a:p>
            <a:pPr algn="ctr"/>
            <a:r>
              <a:rPr sz="4000" b="1" spc="6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a:t>
            </a:r>
            <a:r>
              <a:rPr lang="en-US" sz="4000" b="1" spc="6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nail sweeper cleaning robot</a:t>
            </a:r>
            <a:endParaRPr lang="en-US" sz="4000" b="1" spc="6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矩形: 圆角 8"/>
          <p:cNvSpPr/>
          <p:nvPr/>
        </p:nvSpPr>
        <p:spPr>
          <a:xfrm>
            <a:off x="3823335" y="5284470"/>
            <a:ext cx="1952625" cy="495935"/>
          </a:xfrm>
          <a:prstGeom prst="roundRect">
            <a:avLst>
              <a:gd name="adj" fmla="val 50000"/>
            </a:avLst>
          </a:prstGeom>
          <a:solidFill>
            <a:srgbClr val="1D578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effectLst>
                  <a:outerShdw blurRad="38100" dist="38100" dir="2700000" algn="tl">
                    <a:srgbClr val="000000">
                      <a:alpha val="43137"/>
                    </a:srgbClr>
                  </a:outerShdw>
                </a:effectLst>
                <a:latin typeface="Arial" panose="020B0604020202020204" pitchFamily="34" charset="0"/>
                <a:ea typeface="华文细黑" panose="02010600040101010101" pitchFamily="2" charset="-122"/>
                <a:cs typeface="Arial" panose="020B0604020202020204" pitchFamily="34" charset="0"/>
              </a:rPr>
              <a:t>2021.05</a:t>
            </a:r>
            <a:endParaRPr lang="en-US" altLang="zh-CN" sz="1600" dirty="0">
              <a:effectLst>
                <a:outerShdw blurRad="38100" dist="38100" dir="2700000" algn="tl">
                  <a:srgbClr val="000000">
                    <a:alpha val="43137"/>
                  </a:srgbClr>
                </a:outerShdw>
              </a:effectLst>
              <a:latin typeface="Arial" panose="020B0604020202020204" pitchFamily="34" charset="0"/>
              <a:ea typeface="华文细黑" panose="02010600040101010101" pitchFamily="2" charset="-122"/>
              <a:cs typeface="Arial" panose="020B0604020202020204" pitchFamily="34" charset="0"/>
            </a:endParaRPr>
          </a:p>
        </p:txBody>
      </p:sp>
      <p:sp>
        <p:nvSpPr>
          <p:cNvPr id="10" name="矩形: 圆角 9"/>
          <p:cNvSpPr/>
          <p:nvPr/>
        </p:nvSpPr>
        <p:spPr>
          <a:xfrm>
            <a:off x="6416675" y="5284470"/>
            <a:ext cx="2287905" cy="495935"/>
          </a:xfrm>
          <a:prstGeom prst="roundRect">
            <a:avLst>
              <a:gd name="adj" fmla="val 50000"/>
            </a:avLst>
          </a:prstGeom>
          <a:solidFill>
            <a:srgbClr val="1D578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effectLst>
                  <a:outerShdw blurRad="38100" dist="38100" dir="2700000" algn="tl">
                    <a:srgbClr val="000000">
                      <a:alpha val="43137"/>
                    </a:srgbClr>
                  </a:outerShdw>
                </a:effectLst>
                <a:latin typeface="Arial" panose="020B0604020202020204" pitchFamily="34" charset="0"/>
                <a:ea typeface="华文细黑" panose="02010600040101010101" pitchFamily="2" charset="-122"/>
                <a:cs typeface="Arial" panose="020B0604020202020204" pitchFamily="34" charset="0"/>
              </a:rPr>
              <a:t>www.reeman.cn</a:t>
            </a:r>
            <a:endParaRPr lang="en-US" altLang="zh-CN" sz="1600" dirty="0" smtClean="0">
              <a:effectLst>
                <a:outerShdw blurRad="38100" dist="38100" dir="2700000" algn="tl">
                  <a:srgbClr val="000000">
                    <a:alpha val="43137"/>
                  </a:srgbClr>
                </a:outerShdw>
              </a:effectLst>
              <a:latin typeface="Arial" panose="020B0604020202020204" pitchFamily="34" charset="0"/>
              <a:ea typeface="华文细黑" panose="02010600040101010101" pitchFamily="2" charset="-122"/>
              <a:cs typeface="Arial" panose="020B0604020202020204" pitchFamily="34" charset="0"/>
            </a:endParaRPr>
          </a:p>
        </p:txBody>
      </p:sp>
      <p:sp>
        <p:nvSpPr>
          <p:cNvPr id="8" name="文本占位符 2"/>
          <p:cNvSpPr txBox="1"/>
          <p:nvPr/>
        </p:nvSpPr>
        <p:spPr>
          <a:xfrm>
            <a:off x="1039495" y="3830320"/>
            <a:ext cx="9977120" cy="730885"/>
          </a:xfrm>
          <a:prstGeom prst="rect">
            <a:avLst/>
          </a:prstGeom>
          <a:noFill/>
        </p:spPr>
        <p:txBody>
          <a:bodyPr vert="horz" wrap="square" lIns="91440" tIns="45720" rIns="91440" bIns="45720" rtlCol="0" anchor="ctr">
            <a:spAutoFit/>
          </a:bodyPr>
          <a:lstStyle>
            <a:lvl1pPr marL="228600" indent="-228600" algn="ctr" defTabSz="914400" rtl="0" eaLnBrk="1" latinLnBrk="0" hangingPunct="1">
              <a:lnSpc>
                <a:spcPct val="90000"/>
              </a:lnSpc>
              <a:spcBef>
                <a:spcPts val="1000"/>
              </a:spcBef>
              <a:buFont typeface="Arial" panose="020B0604020202020204" pitchFamily="34" charset="0"/>
              <a:buChar char="•"/>
              <a:defRPr lang="zh-CN" altLang="en-US" sz="1800" b="1" i="0" kern="1200">
                <a:solidFill>
                  <a:schemeClr val="bg1"/>
                </a:solidFill>
                <a:effectLst>
                  <a:outerShdw blurRad="38100" dist="38100" dir="2700000" algn="tl">
                    <a:srgbClr val="000000">
                      <a:alpha val="43137"/>
                    </a:srgbClr>
                  </a:outerShdw>
                </a:effectLst>
                <a:latin typeface="+mn-lt"/>
                <a:ea typeface="+mn-ea"/>
                <a:cs typeface="+mn-e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600" b="0">
                <a:latin typeface="Arial" panose="020B0604020202020204" pitchFamily="34" charset="0"/>
                <a:cs typeface="Arial" panose="020B0604020202020204" pitchFamily="34" charset="0"/>
              </a:rPr>
              <a:t>Snail sweeper cleaning robot</a:t>
            </a:r>
            <a:r>
              <a:rPr sz="1600" b="0">
                <a:latin typeface="Arial" panose="020B0604020202020204" pitchFamily="34" charset="0"/>
                <a:cs typeface="Arial" panose="020B0604020202020204" pitchFamily="34" charset="0"/>
              </a:rPr>
              <a:t>，replacing  </a:t>
            </a:r>
            <a:r>
              <a:rPr lang="en-US" altLang="zh-CN" sz="1600" b="0">
                <a:latin typeface="Arial" panose="020B0604020202020204" pitchFamily="34" charset="0"/>
                <a:cs typeface="Arial" panose="020B0604020202020204" pitchFamily="34" charset="0"/>
              </a:rPr>
              <a:t>labor</a:t>
            </a:r>
            <a:r>
              <a:rPr sz="1600" b="0">
                <a:latin typeface="Arial" panose="020B0604020202020204" pitchFamily="34" charset="0"/>
                <a:cs typeface="Arial" panose="020B0604020202020204" pitchFamily="34" charset="0"/>
              </a:rPr>
              <a:t>  with robots, reducing the difficulty of ground cleaning, improving cleaning efficiency and quality, Easily competent in various complex large scenes</a:t>
            </a:r>
            <a:r>
              <a:rPr lang="en-US" altLang="zh-CN" sz="1600" b="0">
                <a:latin typeface="Arial" panose="020B0604020202020204" pitchFamily="34" charset="0"/>
                <a:cs typeface="Arial" panose="020B0604020202020204" pitchFamily="34" charset="0"/>
              </a:rPr>
              <a:t>.</a:t>
            </a:r>
            <a:endParaRPr lang="en-US" altLang="zh-CN" sz="1600" b="0">
              <a:latin typeface="Arial" panose="020B0604020202020204" pitchFamily="34" charset="0"/>
              <a:cs typeface="Arial" panose="020B0604020202020204" pitchFamily="34" charset="0"/>
            </a:endParaRPr>
          </a:p>
        </p:txBody>
      </p:sp>
      <p:pic>
        <p:nvPicPr>
          <p:cNvPr id="2" name="图片 1" descr="3fb95672e8babca2626055e36598a4e副0本"/>
          <p:cNvPicPr>
            <a:picLocks noChangeAspect="1"/>
          </p:cNvPicPr>
          <p:nvPr/>
        </p:nvPicPr>
        <p:blipFill>
          <a:blip r:embed="rId2"/>
          <a:stretch>
            <a:fillRect/>
          </a:stretch>
        </p:blipFill>
        <p:spPr>
          <a:xfrm>
            <a:off x="5235575" y="613410"/>
            <a:ext cx="1181100" cy="1552575"/>
          </a:xfrm>
          <a:prstGeom prst="rect">
            <a:avLst/>
          </a:prstGeom>
        </p:spPr>
      </p:pic>
    </p:spTree>
  </p:cSld>
  <p:clrMapOvr>
    <a:masterClrMapping/>
  </p:clrMapOvr>
  <p:transition spd="slow" advTm="4000">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35"/>
            <a:ext cx="6411595" cy="6857365"/>
          </a:xfrm>
          <a:prstGeom prst="rect">
            <a:avLst/>
          </a:prstGeom>
          <a:solidFill>
            <a:schemeClr val="accent1">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228600" y="367665"/>
            <a:ext cx="5914390" cy="953135"/>
          </a:xfrm>
          <a:prstGeom prst="rect">
            <a:avLst/>
          </a:prstGeom>
          <a:noFill/>
        </p:spPr>
        <p:txBody>
          <a:bodyPr wrap="square" rtlCol="0">
            <a:spAutoFit/>
          </a:bodyPr>
          <a:lstStyle/>
          <a:p>
            <a:pPr algn="l"/>
            <a:r>
              <a:rPr lang="en-US" altLang="zh-CN"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2.4 </a:t>
            </a:r>
            <a:r>
              <a:rPr lang="zh-CN" altLang="en-US"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Convenient maintenance </a:t>
            </a:r>
            <a:r>
              <a:rPr lang="en-US" altLang="zh-CN"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altLang="zh-CN"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method</a:t>
            </a:r>
            <a:endParaRPr lang="zh-CN" altLang="en-US"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665480" y="1622425"/>
            <a:ext cx="5630545" cy="1908175"/>
            <a:chOff x="882199" y="2536137"/>
            <a:chExt cx="5745480" cy="1908175"/>
          </a:xfrm>
        </p:grpSpPr>
        <p:sp>
          <p:nvSpPr>
            <p:cNvPr id="5" name="矩形 4"/>
            <p:cNvSpPr/>
            <p:nvPr/>
          </p:nvSpPr>
          <p:spPr>
            <a:xfrm>
              <a:off x="925043" y="3091127"/>
              <a:ext cx="4625975" cy="1353185"/>
            </a:xfrm>
            <a:prstGeom prst="rect">
              <a:avLst/>
            </a:prstGeom>
          </p:spPr>
          <p:txBody>
            <a:bodyPr wrap="square">
              <a:spAutoFit/>
            </a:bodyPr>
            <a:lstStyle/>
            <a:p>
              <a:pPr algn="just">
                <a:lnSpc>
                  <a:spcPct val="100000"/>
                </a:lnSpc>
                <a:spcAft>
                  <a:spcPts val="600"/>
                </a:spcAft>
              </a:pPr>
              <a:r>
                <a:rPr sz="12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1. Open the lid and automatically turn off the UV lamp, and    the recovery tank can be quickly taken out</a:t>
              </a:r>
              <a:endParaRPr sz="1200"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a:p>
              <a:pPr algn="just">
                <a:lnSpc>
                  <a:spcPct val="100000"/>
                </a:lnSpc>
                <a:spcAft>
                  <a:spcPts val="600"/>
                </a:spcAft>
              </a:pPr>
              <a:r>
                <a:rPr sz="12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2. Quick disassembly and assembly of the dust box structure makes garbage disposal easier</a:t>
              </a:r>
              <a:endParaRPr sz="1200"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a:p>
              <a:pPr algn="just">
                <a:lnSpc>
                  <a:spcPct val="100000"/>
                </a:lnSpc>
                <a:spcAft>
                  <a:spcPts val="600"/>
                </a:spcAft>
              </a:pPr>
              <a:r>
                <a:rPr sz="12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3. Pull-out mopping module design makes maintenance and cleaning easier</a:t>
              </a:r>
              <a:endParaRPr sz="1200"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框 7"/>
            <p:cNvSpPr txBox="1"/>
            <p:nvPr/>
          </p:nvSpPr>
          <p:spPr>
            <a:xfrm>
              <a:off x="882199" y="2536137"/>
              <a:ext cx="5745480" cy="398780"/>
            </a:xfrm>
            <a:prstGeom prst="rect">
              <a:avLst/>
            </a:prstGeom>
            <a:noFill/>
          </p:spPr>
          <p:txBody>
            <a:bodyPr wrap="square" rtlCol="0">
              <a:spAutoFit/>
            </a:bodyPr>
            <a:lstStyle/>
            <a:p>
              <a:pPr algn="l"/>
              <a:r>
                <a:rPr lang="zh-CN" altLang="en-US" sz="2000" b="1" dirty="0" smtClean="0">
                  <a:gradFill>
                    <a:gsLst>
                      <a:gs pos="0">
                        <a:srgbClr val="FECF40"/>
                      </a:gs>
                      <a:gs pos="100000">
                        <a:srgbClr val="846C21"/>
                      </a:gs>
                    </a:gsLst>
                    <a:lin scaled="0"/>
                  </a:gradFill>
                  <a:latin typeface="微软雅黑" panose="020B0503020204020204" pitchFamily="34" charset="-122"/>
                  <a:ea typeface="微软雅黑" panose="020B0503020204020204" pitchFamily="34" charset="-122"/>
                </a:rPr>
                <a:t>Pull-out</a:t>
              </a:r>
              <a:r>
                <a:rPr lang="zh-CN" altLang="en-US" sz="2000" b="1" dirty="0" smtClean="0">
                  <a:solidFill>
                    <a:schemeClr val="bg1"/>
                  </a:solidFill>
                  <a:latin typeface="微软雅黑" panose="020B0503020204020204" pitchFamily="34" charset="-122"/>
                  <a:ea typeface="微软雅黑" panose="020B0503020204020204" pitchFamily="34" charset="-122"/>
                </a:rPr>
                <a:t> </a:t>
              </a:r>
              <a:r>
                <a:rPr lang="zh-CN" altLang="en-US" sz="2000" dirty="0" smtClean="0">
                  <a:solidFill>
                    <a:schemeClr val="bg1"/>
                  </a:solidFill>
                  <a:latin typeface="微软雅黑" panose="020B0503020204020204" pitchFamily="34" charset="-122"/>
                  <a:ea typeface="微软雅黑" panose="020B0503020204020204" pitchFamily="34" charset="-122"/>
                </a:rPr>
                <a:t>type mopping module design</a:t>
              </a:r>
              <a:endParaRPr lang="zh-CN" altLang="en-US" sz="2000" dirty="0" smtClean="0">
                <a:solidFill>
                  <a:schemeClr val="bg1"/>
                </a:solidFill>
                <a:latin typeface="微软雅黑" panose="020B0503020204020204" pitchFamily="34" charset="-122"/>
                <a:ea typeface="微软雅黑" panose="020B0503020204020204" pitchFamily="34" charset="-122"/>
              </a:endParaRPr>
            </a:p>
          </p:txBody>
        </p:sp>
      </p:grpSp>
      <p:pic>
        <p:nvPicPr>
          <p:cNvPr id="11" name="图片 10" descr="蜗牛洁霸-产品图片"/>
          <p:cNvPicPr>
            <a:picLocks noChangeAspect="1"/>
          </p:cNvPicPr>
          <p:nvPr/>
        </p:nvPicPr>
        <p:blipFill>
          <a:blip r:embed="rId1"/>
          <a:srcRect l="13767" r="12345"/>
          <a:stretch>
            <a:fillRect/>
          </a:stretch>
        </p:blipFill>
        <p:spPr>
          <a:xfrm>
            <a:off x="6410960" y="1407160"/>
            <a:ext cx="5146040" cy="4923155"/>
          </a:xfrm>
          <a:prstGeom prst="rect">
            <a:avLst/>
          </a:prstGeom>
        </p:spPr>
      </p:pic>
      <p:cxnSp>
        <p:nvCxnSpPr>
          <p:cNvPr id="13" name="肘形连接符 12"/>
          <p:cNvCxnSpPr/>
          <p:nvPr/>
        </p:nvCxnSpPr>
        <p:spPr>
          <a:xfrm>
            <a:off x="9906000" y="5599430"/>
            <a:ext cx="720000" cy="3175"/>
          </a:xfrm>
          <a:prstGeom prst="bentConnector2">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5" name="肘形连接符 14"/>
          <p:cNvCxnSpPr/>
          <p:nvPr/>
        </p:nvCxnSpPr>
        <p:spPr>
          <a:xfrm rot="5400000" flipV="1">
            <a:off x="8579485" y="3235960"/>
            <a:ext cx="810895" cy="791210"/>
          </a:xfrm>
          <a:prstGeom prst="bentConnector3">
            <a:avLst>
              <a:gd name="adj1" fmla="val 50000"/>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6" name="肘形连接符 15"/>
          <p:cNvCxnSpPr/>
          <p:nvPr/>
        </p:nvCxnSpPr>
        <p:spPr>
          <a:xfrm rot="10800000">
            <a:off x="7789545" y="3630930"/>
            <a:ext cx="702310" cy="346075"/>
          </a:xfrm>
          <a:prstGeom prst="bentConnector3">
            <a:avLst>
              <a:gd name="adj1" fmla="val 49910"/>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0568940" y="5416550"/>
            <a:ext cx="1423035" cy="583565"/>
          </a:xfrm>
          <a:prstGeom prst="rect">
            <a:avLst/>
          </a:prstGeom>
          <a:noFill/>
        </p:spPr>
        <p:txBody>
          <a:bodyPr wrap="square" rtlCol="0">
            <a:spAutoFit/>
          </a:bodyPr>
          <a:p>
            <a:r>
              <a:rPr lang="zh-CN" altLang="en-US" sz="1600">
                <a:latin typeface="微软雅黑" panose="020B0503020204020204" pitchFamily="34" charset="-122"/>
                <a:ea typeface="微软雅黑" panose="020B0503020204020204" pitchFamily="34" charset="-122"/>
              </a:rPr>
              <a:t>Mopping module</a:t>
            </a:r>
            <a:endParaRPr lang="zh-CN" altLang="en-US" sz="1600">
              <a:latin typeface="微软雅黑" panose="020B0503020204020204" pitchFamily="34" charset="-122"/>
              <a:ea typeface="微软雅黑" panose="020B0503020204020204" pitchFamily="34" charset="-122"/>
            </a:endParaRPr>
          </a:p>
        </p:txBody>
      </p:sp>
      <p:sp>
        <p:nvSpPr>
          <p:cNvPr id="18" name="文本框 17"/>
          <p:cNvSpPr txBox="1"/>
          <p:nvPr/>
        </p:nvSpPr>
        <p:spPr>
          <a:xfrm>
            <a:off x="8075930" y="2889250"/>
            <a:ext cx="1304925" cy="337185"/>
          </a:xfrm>
          <a:prstGeom prst="rect">
            <a:avLst/>
          </a:prstGeom>
          <a:noFill/>
        </p:spPr>
        <p:txBody>
          <a:bodyPr wrap="square" rtlCol="0">
            <a:spAutoFit/>
          </a:bodyPr>
          <a:p>
            <a:r>
              <a:rPr lang="zh-CN" altLang="en-US" sz="1600">
                <a:latin typeface="微软雅黑" panose="020B0503020204020204" pitchFamily="34" charset="-122"/>
                <a:ea typeface="微软雅黑" panose="020B0503020204020204" pitchFamily="34" charset="-122"/>
              </a:rPr>
              <a:t>Water tank</a:t>
            </a:r>
            <a:endParaRPr lang="zh-CN" altLang="en-US" sz="1600">
              <a:latin typeface="微软雅黑" panose="020B0503020204020204" pitchFamily="34" charset="-122"/>
              <a:ea typeface="微软雅黑" panose="020B0503020204020204" pitchFamily="34" charset="-122"/>
            </a:endParaRPr>
          </a:p>
        </p:txBody>
      </p:sp>
      <p:sp>
        <p:nvSpPr>
          <p:cNvPr id="19" name="文本框 18"/>
          <p:cNvSpPr txBox="1"/>
          <p:nvPr/>
        </p:nvSpPr>
        <p:spPr>
          <a:xfrm>
            <a:off x="6773545" y="3448050"/>
            <a:ext cx="1127760" cy="583565"/>
          </a:xfrm>
          <a:prstGeom prst="rect">
            <a:avLst/>
          </a:prstGeom>
          <a:noFill/>
        </p:spPr>
        <p:txBody>
          <a:bodyPr wrap="square" rtlCol="0">
            <a:spAutoFit/>
          </a:bodyPr>
          <a:p>
            <a:r>
              <a:rPr lang="zh-CN" altLang="en-US" sz="1600">
                <a:latin typeface="微软雅黑" panose="020B0503020204020204" pitchFamily="34" charset="-122"/>
                <a:ea typeface="微软雅黑" panose="020B0503020204020204" pitchFamily="34" charset="-122"/>
              </a:rPr>
              <a:t>Vacuum box</a:t>
            </a:r>
            <a:endParaRPr lang="zh-CN" altLang="en-US" sz="1600">
              <a:latin typeface="微软雅黑" panose="020B0503020204020204" pitchFamily="34" charset="-122"/>
              <a:ea typeface="微软雅黑" panose="020B0503020204020204" pitchFamily="34" charset="-122"/>
            </a:endParaRPr>
          </a:p>
        </p:txBody>
      </p:sp>
      <p:cxnSp>
        <p:nvCxnSpPr>
          <p:cNvPr id="20" name="肘形连接符 19"/>
          <p:cNvCxnSpPr/>
          <p:nvPr/>
        </p:nvCxnSpPr>
        <p:spPr>
          <a:xfrm>
            <a:off x="7670165" y="5876290"/>
            <a:ext cx="720000" cy="3175"/>
          </a:xfrm>
          <a:prstGeom prst="bentConnector2">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6484620" y="5694045"/>
            <a:ext cx="1365885" cy="337185"/>
          </a:xfrm>
          <a:prstGeom prst="rect">
            <a:avLst/>
          </a:prstGeom>
          <a:noFill/>
        </p:spPr>
        <p:txBody>
          <a:bodyPr wrap="square" rtlCol="0">
            <a:spAutoFit/>
          </a:bodyPr>
          <a:p>
            <a:r>
              <a:rPr lang="zh-CN" altLang="en-US" sz="1600">
                <a:latin typeface="微软雅黑" panose="020B0503020204020204" pitchFamily="34" charset="-122"/>
                <a:ea typeface="微软雅黑" panose="020B0503020204020204" pitchFamily="34" charset="-122"/>
              </a:rPr>
              <a:t>Side brush</a:t>
            </a:r>
            <a:endParaRPr lang="zh-CN" altLang="en-US" sz="1600">
              <a:latin typeface="微软雅黑" panose="020B0503020204020204" pitchFamily="34" charset="-122"/>
              <a:ea typeface="微软雅黑" panose="020B0503020204020204" pitchFamily="34" charset="-122"/>
            </a:endParaRPr>
          </a:p>
        </p:txBody>
      </p:sp>
      <p:cxnSp>
        <p:nvCxnSpPr>
          <p:cNvPr id="10" name="肘形连接符 9"/>
          <p:cNvCxnSpPr/>
          <p:nvPr/>
        </p:nvCxnSpPr>
        <p:spPr>
          <a:xfrm flipV="1">
            <a:off x="7591425" y="4847590"/>
            <a:ext cx="569595" cy="3175"/>
          </a:xfrm>
          <a:prstGeom prst="bentConnector3">
            <a:avLst>
              <a:gd name="adj1" fmla="val 50056"/>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879590" y="4664710"/>
            <a:ext cx="737870" cy="337185"/>
          </a:xfrm>
          <a:prstGeom prst="rect">
            <a:avLst/>
          </a:prstGeom>
          <a:noFill/>
        </p:spPr>
        <p:txBody>
          <a:bodyPr wrap="square" rtlCol="0">
            <a:spAutoFit/>
          </a:bodyPr>
          <a:p>
            <a:r>
              <a:rPr lang="zh-CN" altLang="en-US" sz="1600">
                <a:latin typeface="微软雅黑" panose="020B0503020204020204" pitchFamily="34" charset="-122"/>
                <a:ea typeface="微软雅黑" panose="020B0503020204020204" pitchFamily="34" charset="-122"/>
              </a:rPr>
              <a:t>Lidar</a:t>
            </a:r>
            <a:endParaRPr lang="zh-CN" altLang="en-US" sz="1600">
              <a:latin typeface="微软雅黑" panose="020B0503020204020204" pitchFamily="34" charset="-122"/>
              <a:ea typeface="微软雅黑" panose="020B0503020204020204" pitchFamily="34" charset="-122"/>
            </a:endParaRPr>
          </a:p>
        </p:txBody>
      </p:sp>
      <p:pic>
        <p:nvPicPr>
          <p:cNvPr id="3" name="图片 2" descr="DSC02869-1"/>
          <p:cNvPicPr>
            <a:picLocks noChangeAspect="1"/>
          </p:cNvPicPr>
          <p:nvPr/>
        </p:nvPicPr>
        <p:blipFill>
          <a:blip r:embed="rId2"/>
          <a:stretch>
            <a:fillRect/>
          </a:stretch>
        </p:blipFill>
        <p:spPr>
          <a:xfrm>
            <a:off x="872490" y="3906520"/>
            <a:ext cx="3861435" cy="2574925"/>
          </a:xfrm>
          <a:prstGeom prst="rect">
            <a:avLst/>
          </a:prstGeom>
          <a:ln w="28575">
            <a:solidFill>
              <a:schemeClr val="accent1">
                <a:lumMod val="20000"/>
                <a:lumOff val="80000"/>
              </a:schemeClr>
            </a:solidFill>
          </a:ln>
        </p:spPr>
      </p:pic>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弧形 22"/>
          <p:cNvSpPr/>
          <p:nvPr/>
        </p:nvSpPr>
        <p:spPr>
          <a:xfrm flipH="1">
            <a:off x="4099560" y="1758950"/>
            <a:ext cx="5208270" cy="6374765"/>
          </a:xfrm>
          <a:prstGeom prst="arc">
            <a:avLst>
              <a:gd name="adj1" fmla="val 16242752"/>
              <a:gd name="adj2" fmla="val 248529"/>
            </a:avLst>
          </a:prstGeom>
          <a:ln w="28575" cmpd="sng">
            <a:solidFill>
              <a:schemeClr val="accent1">
                <a:shade val="50000"/>
              </a:schemeClr>
            </a:solidFill>
            <a:prstDash val="sysDot"/>
            <a:head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pic>
        <p:nvPicPr>
          <p:cNvPr id="28" name="图片 27" descr="3"/>
          <p:cNvPicPr>
            <a:picLocks noChangeAspect="1"/>
          </p:cNvPicPr>
          <p:nvPr/>
        </p:nvPicPr>
        <p:blipFill>
          <a:blip r:embed="rId1"/>
          <a:srcRect l="3483" t="10943" r="-248"/>
          <a:stretch>
            <a:fillRect/>
          </a:stretch>
        </p:blipFill>
        <p:spPr>
          <a:xfrm>
            <a:off x="5592445" y="2288540"/>
            <a:ext cx="6720205" cy="4371975"/>
          </a:xfrm>
          <a:prstGeom prst="rect">
            <a:avLst/>
          </a:prstGeom>
        </p:spPr>
      </p:pic>
      <p:sp>
        <p:nvSpPr>
          <p:cNvPr id="2" name="矩形 1"/>
          <p:cNvSpPr/>
          <p:nvPr/>
        </p:nvSpPr>
        <p:spPr>
          <a:xfrm>
            <a:off x="577215" y="2268220"/>
            <a:ext cx="4063365" cy="737235"/>
          </a:xfrm>
          <a:prstGeom prst="rect">
            <a:avLst/>
          </a:prstGeom>
        </p:spPr>
        <p:txBody>
          <a:bodyPr wrap="square">
            <a:spAutoFit/>
          </a:bodyPr>
          <a:lstStyle/>
          <a:p>
            <a:pPr algn="r">
              <a:lnSpc>
                <a:spcPct val="100000"/>
              </a:lnSpc>
              <a:spcAft>
                <a:spcPts val="600"/>
              </a:spcAft>
              <a:buClrTx/>
              <a:buSzTx/>
              <a:buFontTx/>
            </a:pPr>
            <a:r>
              <a:rPr lang="zh-CN" altLang="en-US" sz="1400" dirty="0">
                <a:latin typeface="Arial" panose="020B0604020202020204" pitchFamily="34" charset="0"/>
                <a:ea typeface="微软雅黑" panose="020B0503020204020204" pitchFamily="34" charset="-122"/>
                <a:cs typeface="Arial" panose="020B0604020202020204" pitchFamily="34" charset="0"/>
                <a:sym typeface="+mn-ea"/>
              </a:rPr>
              <a:t>After the robot runs for a period of time, it will automatically remind to clean up the robot’s rollers, sewage tank, and dust box</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3" name="矩形 2"/>
          <p:cNvSpPr/>
          <p:nvPr/>
        </p:nvSpPr>
        <p:spPr>
          <a:xfrm>
            <a:off x="1794510" y="1854835"/>
            <a:ext cx="2890520" cy="368300"/>
          </a:xfrm>
          <a:prstGeom prst="rect">
            <a:avLst/>
          </a:prstGeom>
        </p:spPr>
        <p:txBody>
          <a:bodyPr wrap="square">
            <a:spAutoFit/>
          </a:bodyPr>
          <a:lstStyle/>
          <a:p>
            <a:pPr algn="r"/>
            <a:r>
              <a:rPr lang="zh-CN" altLang="en-US" b="1" dirty="0">
                <a:solidFill>
                  <a:schemeClr val="tx1"/>
                </a:solidFill>
                <a:latin typeface="Arial" panose="020B0604020202020204" pitchFamily="34" charset="0"/>
                <a:ea typeface="微软雅黑" panose="020B0503020204020204" pitchFamily="34" charset="-122"/>
                <a:cs typeface="Arial" panose="020B0604020202020204" pitchFamily="34" charset="0"/>
              </a:rPr>
              <a:t>Intelligent reminder</a:t>
            </a:r>
            <a:endParaRPr lang="zh-CN" altLang="en-US"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矩形 3"/>
          <p:cNvSpPr/>
          <p:nvPr/>
        </p:nvSpPr>
        <p:spPr>
          <a:xfrm>
            <a:off x="487045" y="3756660"/>
            <a:ext cx="3187700" cy="737235"/>
          </a:xfrm>
          <a:prstGeom prst="rect">
            <a:avLst/>
          </a:prstGeom>
        </p:spPr>
        <p:txBody>
          <a:bodyPr wrap="square">
            <a:spAutoFit/>
          </a:bodyPr>
          <a:lstStyle/>
          <a:p>
            <a:pPr algn="r">
              <a:lnSpc>
                <a:spcPct val="100000"/>
              </a:lnSpc>
              <a:spcAft>
                <a:spcPts val="600"/>
              </a:spcAft>
              <a:buClrTx/>
              <a:buSzTx/>
              <a:buFontTx/>
            </a:pPr>
            <a:r>
              <a:rPr lang="zh-CN" sz="1400" dirty="0">
                <a:latin typeface="Arial" panose="020B0604020202020204" pitchFamily="34" charset="0"/>
                <a:ea typeface="微软雅黑" panose="020B0503020204020204" pitchFamily="34" charset="-122"/>
                <a:cs typeface="Arial" panose="020B0604020202020204" pitchFamily="34" charset="0"/>
                <a:sym typeface="+mn-ea"/>
              </a:rPr>
              <a:t>Using special polymer materials, mopping and vacuuming will not damage the ground</a:t>
            </a:r>
            <a:endParaRPr lang="zh-CN" sz="1400" dirty="0">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5" name="矩形 4"/>
          <p:cNvSpPr/>
          <p:nvPr/>
        </p:nvSpPr>
        <p:spPr>
          <a:xfrm>
            <a:off x="0" y="3399155"/>
            <a:ext cx="3719195" cy="368300"/>
          </a:xfrm>
          <a:prstGeom prst="rect">
            <a:avLst/>
          </a:prstGeom>
        </p:spPr>
        <p:txBody>
          <a:bodyPr wrap="square">
            <a:spAutoFit/>
          </a:bodyPr>
          <a:lstStyle/>
          <a:p>
            <a:pPr algn="r"/>
            <a:r>
              <a:rPr lang="zh-CN" altLang="en-US" b="1" dirty="0">
                <a:solidFill>
                  <a:schemeClr val="tx1"/>
                </a:solidFill>
                <a:latin typeface="Arial" panose="020B0604020202020204" pitchFamily="34" charset="0"/>
                <a:ea typeface="微软雅黑" panose="020B0503020204020204" pitchFamily="34" charset="-122"/>
                <a:cs typeface="Arial" panose="020B0604020202020204" pitchFamily="34" charset="0"/>
              </a:rPr>
              <a:t>Ground-friendly mopping</a:t>
            </a:r>
            <a:endParaRPr lang="zh-CN" altLang="en-US"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矩形 5"/>
          <p:cNvSpPr/>
          <p:nvPr/>
        </p:nvSpPr>
        <p:spPr>
          <a:xfrm>
            <a:off x="7421947" y="1551562"/>
            <a:ext cx="3383796" cy="953135"/>
          </a:xfrm>
          <a:prstGeom prst="rect">
            <a:avLst/>
          </a:prstGeom>
        </p:spPr>
        <p:txBody>
          <a:bodyPr wrap="square">
            <a:spAutoFit/>
          </a:bodyPr>
          <a:lstStyle/>
          <a:p>
            <a:pPr>
              <a:lnSpc>
                <a:spcPct val="100000"/>
              </a:lnSpc>
              <a:spcAft>
                <a:spcPts val="600"/>
              </a:spcAft>
            </a:pPr>
            <a:r>
              <a:rPr sz="1400" dirty="0">
                <a:latin typeface="Arial" panose="020B0604020202020204" pitchFamily="34" charset="0"/>
                <a:ea typeface="微软雅黑" panose="020B0503020204020204" pitchFamily="34" charset="-122"/>
                <a:cs typeface="Arial" panose="020B0604020202020204" pitchFamily="34" charset="0"/>
              </a:rPr>
              <a:t>The cloud service platform is deployed remotely, and the map is constructed by entering the IP address of the robot to view the operating data</a:t>
            </a:r>
            <a:endParaRPr sz="1400" dirty="0">
              <a:latin typeface="Arial" panose="020B0604020202020204" pitchFamily="34" charset="0"/>
              <a:ea typeface="微软雅黑" panose="020B0503020204020204" pitchFamily="34" charset="-122"/>
              <a:cs typeface="Arial" panose="020B0604020202020204" pitchFamily="34" charset="0"/>
            </a:endParaRPr>
          </a:p>
        </p:txBody>
      </p:sp>
      <p:sp>
        <p:nvSpPr>
          <p:cNvPr id="7" name="矩形 6"/>
          <p:cNvSpPr/>
          <p:nvPr/>
        </p:nvSpPr>
        <p:spPr>
          <a:xfrm>
            <a:off x="7421880" y="1238250"/>
            <a:ext cx="3312160" cy="368300"/>
          </a:xfrm>
          <a:prstGeom prst="rect">
            <a:avLst/>
          </a:prstGeom>
        </p:spPr>
        <p:txBody>
          <a:bodyPr wrap="square">
            <a:spAutoFit/>
          </a:bodyPr>
          <a:lstStyle/>
          <a:p>
            <a:r>
              <a:rPr lang="zh-CN" altLang="en-US" b="1" dirty="0">
                <a:solidFill>
                  <a:schemeClr val="tx1"/>
                </a:solidFill>
                <a:latin typeface="Arial" panose="020B0604020202020204" pitchFamily="34" charset="0"/>
                <a:ea typeface="微软雅黑" panose="020B0503020204020204" pitchFamily="34" charset="-122"/>
                <a:cs typeface="Arial" panose="020B0604020202020204" pitchFamily="34" charset="0"/>
              </a:rPr>
              <a:t>Remote intelligent control</a:t>
            </a:r>
            <a:endParaRPr lang="zh-CN" altLang="en-US"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矩形 7"/>
          <p:cNvSpPr/>
          <p:nvPr/>
        </p:nvSpPr>
        <p:spPr>
          <a:xfrm>
            <a:off x="228600" y="5557520"/>
            <a:ext cx="3125470" cy="737235"/>
          </a:xfrm>
          <a:prstGeom prst="rect">
            <a:avLst/>
          </a:prstGeom>
        </p:spPr>
        <p:txBody>
          <a:bodyPr wrap="square">
            <a:spAutoFit/>
          </a:bodyPr>
          <a:lstStyle/>
          <a:p>
            <a:pPr algn="r">
              <a:lnSpc>
                <a:spcPct val="100000"/>
              </a:lnSpc>
              <a:spcAft>
                <a:spcPts val="600"/>
              </a:spcAft>
              <a:buClrTx/>
              <a:buSzTx/>
              <a:buFontTx/>
            </a:pPr>
            <a:r>
              <a:rPr sz="1400" dirty="0">
                <a:latin typeface="Arial" panose="020B0604020202020204" pitchFamily="34" charset="0"/>
                <a:ea typeface="微软雅黑" panose="020B0503020204020204" pitchFamily="34" charset="-122"/>
                <a:cs typeface="Arial" panose="020B0604020202020204" pitchFamily="34" charset="0"/>
                <a:sym typeface="+mn-ea"/>
              </a:rPr>
              <a:t>Supports 40,000-square-meter large scene mapping to meet the needs of a variety of complex scenes</a:t>
            </a:r>
            <a:endParaRPr sz="1400" dirty="0">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9" name="矩形 8"/>
          <p:cNvSpPr/>
          <p:nvPr/>
        </p:nvSpPr>
        <p:spPr>
          <a:xfrm>
            <a:off x="228600" y="4940300"/>
            <a:ext cx="3141345" cy="645160"/>
          </a:xfrm>
          <a:prstGeom prst="rect">
            <a:avLst/>
          </a:prstGeom>
        </p:spPr>
        <p:txBody>
          <a:bodyPr wrap="square">
            <a:spAutoFit/>
          </a:bodyPr>
          <a:lstStyle/>
          <a:p>
            <a:pPr algn="r"/>
            <a:r>
              <a:rPr b="1" dirty="0">
                <a:solidFill>
                  <a:schemeClr val="tx1"/>
                </a:solidFill>
                <a:latin typeface="Arial" panose="020B0604020202020204" pitchFamily="34" charset="0"/>
                <a:ea typeface="微软雅黑" panose="020B0503020204020204" pitchFamily="34" charset="-122"/>
                <a:cs typeface="Arial" panose="020B0604020202020204" pitchFamily="34" charset="0"/>
              </a:rPr>
              <a:t>40,000</a:t>
            </a:r>
            <a:r>
              <a:rPr lang="zh-CN" b="1" dirty="0">
                <a:solidFill>
                  <a:schemeClr val="tx1"/>
                </a:solidFill>
                <a:latin typeface="Arial" panose="020B0604020202020204" pitchFamily="34" charset="0"/>
                <a:ea typeface="微软雅黑" panose="020B0503020204020204" pitchFamily="34" charset="-122"/>
                <a:cs typeface="Arial" panose="020B0604020202020204" pitchFamily="34" charset="0"/>
              </a:rPr>
              <a:t>㎡</a:t>
            </a:r>
            <a:r>
              <a:rPr b="1" dirty="0">
                <a:solidFill>
                  <a:schemeClr val="tx1"/>
                </a:solidFill>
                <a:latin typeface="Arial" panose="020B0604020202020204" pitchFamily="34" charset="0"/>
                <a:ea typeface="微软雅黑" panose="020B0503020204020204" pitchFamily="34" charset="-122"/>
                <a:cs typeface="Arial" panose="020B0604020202020204" pitchFamily="34" charset="0"/>
              </a:rPr>
              <a:t> large area navigation map</a:t>
            </a:r>
            <a:endParaRPr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椭圆 9"/>
          <p:cNvSpPr/>
          <p:nvPr/>
        </p:nvSpPr>
        <p:spPr>
          <a:xfrm>
            <a:off x="3803015" y="3628390"/>
            <a:ext cx="900000" cy="900000"/>
          </a:xfrm>
          <a:prstGeom prst="ellipse">
            <a:avLst/>
          </a:prstGeom>
          <a:solidFill>
            <a:srgbClr val="41A8B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12" name="椭圆 11"/>
          <p:cNvSpPr/>
          <p:nvPr/>
        </p:nvSpPr>
        <p:spPr>
          <a:xfrm>
            <a:off x="6354445" y="1238250"/>
            <a:ext cx="900000" cy="900000"/>
          </a:xfrm>
          <a:prstGeom prst="ellipse">
            <a:avLst/>
          </a:prstGeom>
          <a:solidFill>
            <a:srgbClr val="2F7F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13" name="椭圆 12"/>
          <p:cNvSpPr/>
          <p:nvPr/>
        </p:nvSpPr>
        <p:spPr>
          <a:xfrm>
            <a:off x="4749165" y="1940560"/>
            <a:ext cx="900000" cy="900000"/>
          </a:xfrm>
          <a:prstGeom prst="ellipse">
            <a:avLst/>
          </a:prstGeom>
          <a:solidFill>
            <a:srgbClr val="2F7F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nvGrpSpPr>
          <p:cNvPr id="17" name="组合 16"/>
          <p:cNvGrpSpPr/>
          <p:nvPr/>
        </p:nvGrpSpPr>
        <p:grpSpPr>
          <a:xfrm>
            <a:off x="4931410" y="2138045"/>
            <a:ext cx="546735" cy="487045"/>
            <a:chOff x="6699251" y="2735263"/>
            <a:chExt cx="404812" cy="360362"/>
          </a:xfrm>
          <a:solidFill>
            <a:schemeClr val="bg1"/>
          </a:solidFill>
        </p:grpSpPr>
        <p:sp>
          <p:nvSpPr>
            <p:cNvPr id="18" name="Freeform 27"/>
            <p:cNvSpPr/>
            <p:nvPr/>
          </p:nvSpPr>
          <p:spPr bwMode="auto">
            <a:xfrm>
              <a:off x="6980238" y="2746375"/>
              <a:ext cx="123825" cy="338137"/>
            </a:xfrm>
            <a:custGeom>
              <a:avLst/>
              <a:gdLst>
                <a:gd name="T0" fmla="*/ 9 w 11"/>
                <a:gd name="T1" fmla="*/ 15 h 30"/>
                <a:gd name="T2" fmla="*/ 1 w 11"/>
                <a:gd name="T3" fmla="*/ 1 h 30"/>
                <a:gd name="T4" fmla="*/ 2 w 11"/>
                <a:gd name="T5" fmla="*/ 0 h 30"/>
                <a:gd name="T6" fmla="*/ 11 w 11"/>
                <a:gd name="T7" fmla="*/ 15 h 30"/>
                <a:gd name="T8" fmla="*/ 1 w 11"/>
                <a:gd name="T9" fmla="*/ 30 h 30"/>
                <a:gd name="T10" fmla="*/ 0 w 11"/>
                <a:gd name="T11" fmla="*/ 28 h 30"/>
                <a:gd name="T12" fmla="*/ 9 w 11"/>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1" h="30">
                  <a:moveTo>
                    <a:pt x="9" y="15"/>
                  </a:moveTo>
                  <a:cubicBezTo>
                    <a:pt x="9" y="9"/>
                    <a:pt x="6" y="4"/>
                    <a:pt x="1" y="1"/>
                  </a:cubicBezTo>
                  <a:cubicBezTo>
                    <a:pt x="2" y="0"/>
                    <a:pt x="2" y="0"/>
                    <a:pt x="2" y="0"/>
                  </a:cubicBezTo>
                  <a:cubicBezTo>
                    <a:pt x="7" y="2"/>
                    <a:pt x="11" y="8"/>
                    <a:pt x="11" y="15"/>
                  </a:cubicBezTo>
                  <a:cubicBezTo>
                    <a:pt x="11" y="21"/>
                    <a:pt x="7" y="27"/>
                    <a:pt x="1" y="30"/>
                  </a:cubicBezTo>
                  <a:cubicBezTo>
                    <a:pt x="0" y="28"/>
                    <a:pt x="0" y="28"/>
                    <a:pt x="0" y="28"/>
                  </a:cubicBezTo>
                  <a:cubicBezTo>
                    <a:pt x="5" y="25"/>
                    <a:pt x="9" y="20"/>
                    <a:pt x="9" y="15"/>
                  </a:cubicBezTo>
                  <a:close/>
                </a:path>
              </a:pathLst>
            </a:custGeom>
            <a:grpFill/>
            <a:ln>
              <a:noFill/>
            </a:ln>
          </p:spPr>
          <p:txBody>
            <a:bodyPr vert="horz" wrap="square" lIns="91440" tIns="45720" rIns="91440" bIns="45720" numCol="1" anchor="t" anchorCtr="0" compatLnSpc="1"/>
            <a:lstStyle/>
            <a:p>
              <a:endParaRPr lang="zh-CN" altLang="en-US"/>
            </a:p>
          </p:txBody>
        </p:sp>
        <p:sp>
          <p:nvSpPr>
            <p:cNvPr id="19" name="Freeform 28"/>
            <p:cNvSpPr/>
            <p:nvPr/>
          </p:nvSpPr>
          <p:spPr bwMode="auto">
            <a:xfrm>
              <a:off x="6946901" y="2768600"/>
              <a:ext cx="101600" cy="282575"/>
            </a:xfrm>
            <a:custGeom>
              <a:avLst/>
              <a:gdLst>
                <a:gd name="T0" fmla="*/ 7 w 9"/>
                <a:gd name="T1" fmla="*/ 13 h 25"/>
                <a:gd name="T2" fmla="*/ 0 w 9"/>
                <a:gd name="T3" fmla="*/ 2 h 25"/>
                <a:gd name="T4" fmla="*/ 1 w 9"/>
                <a:gd name="T5" fmla="*/ 0 h 25"/>
                <a:gd name="T6" fmla="*/ 9 w 9"/>
                <a:gd name="T7" fmla="*/ 13 h 25"/>
                <a:gd name="T8" fmla="*/ 1 w 9"/>
                <a:gd name="T9" fmla="*/ 25 h 25"/>
                <a:gd name="T10" fmla="*/ 0 w 9"/>
                <a:gd name="T11" fmla="*/ 23 h 25"/>
                <a:gd name="T12" fmla="*/ 7 w 9"/>
                <a:gd name="T13" fmla="*/ 13 h 25"/>
              </a:gdLst>
              <a:ahLst/>
              <a:cxnLst>
                <a:cxn ang="0">
                  <a:pos x="T0" y="T1"/>
                </a:cxn>
                <a:cxn ang="0">
                  <a:pos x="T2" y="T3"/>
                </a:cxn>
                <a:cxn ang="0">
                  <a:pos x="T4" y="T5"/>
                </a:cxn>
                <a:cxn ang="0">
                  <a:pos x="T6" y="T7"/>
                </a:cxn>
                <a:cxn ang="0">
                  <a:pos x="T8" y="T9"/>
                </a:cxn>
                <a:cxn ang="0">
                  <a:pos x="T10" y="T11"/>
                </a:cxn>
                <a:cxn ang="0">
                  <a:pos x="T12" y="T13"/>
                </a:cxn>
              </a:cxnLst>
              <a:rect l="0" t="0" r="r" b="b"/>
              <a:pathLst>
                <a:path w="9" h="25">
                  <a:moveTo>
                    <a:pt x="7" y="13"/>
                  </a:moveTo>
                  <a:cubicBezTo>
                    <a:pt x="7" y="8"/>
                    <a:pt x="4" y="4"/>
                    <a:pt x="0" y="2"/>
                  </a:cubicBezTo>
                  <a:cubicBezTo>
                    <a:pt x="1" y="0"/>
                    <a:pt x="1" y="0"/>
                    <a:pt x="1" y="0"/>
                  </a:cubicBezTo>
                  <a:cubicBezTo>
                    <a:pt x="6" y="2"/>
                    <a:pt x="9" y="7"/>
                    <a:pt x="9" y="13"/>
                  </a:cubicBezTo>
                  <a:cubicBezTo>
                    <a:pt x="9" y="18"/>
                    <a:pt x="6" y="23"/>
                    <a:pt x="1" y="25"/>
                  </a:cubicBezTo>
                  <a:cubicBezTo>
                    <a:pt x="0" y="23"/>
                    <a:pt x="0" y="23"/>
                    <a:pt x="0" y="23"/>
                  </a:cubicBezTo>
                  <a:cubicBezTo>
                    <a:pt x="4" y="21"/>
                    <a:pt x="7" y="17"/>
                    <a:pt x="7" y="13"/>
                  </a:cubicBezTo>
                  <a:close/>
                </a:path>
              </a:pathLst>
            </a:custGeom>
            <a:grpFill/>
            <a:ln>
              <a:noFill/>
            </a:ln>
          </p:spPr>
          <p:txBody>
            <a:bodyPr vert="horz" wrap="square" lIns="91440" tIns="45720" rIns="91440" bIns="45720" numCol="1" anchor="t" anchorCtr="0" compatLnSpc="1"/>
            <a:lstStyle/>
            <a:p>
              <a:endParaRPr lang="zh-CN" altLang="en-US"/>
            </a:p>
          </p:txBody>
        </p:sp>
        <p:sp>
          <p:nvSpPr>
            <p:cNvPr id="20" name="Freeform 29"/>
            <p:cNvSpPr/>
            <p:nvPr/>
          </p:nvSpPr>
          <p:spPr bwMode="auto">
            <a:xfrm>
              <a:off x="6789738" y="2735263"/>
              <a:ext cx="123825" cy="360362"/>
            </a:xfrm>
            <a:custGeom>
              <a:avLst/>
              <a:gdLst>
                <a:gd name="T0" fmla="*/ 0 w 78"/>
                <a:gd name="T1" fmla="*/ 64 h 227"/>
                <a:gd name="T2" fmla="*/ 0 w 78"/>
                <a:gd name="T3" fmla="*/ 156 h 227"/>
                <a:gd name="T4" fmla="*/ 49 w 78"/>
                <a:gd name="T5" fmla="*/ 199 h 227"/>
                <a:gd name="T6" fmla="*/ 49 w 78"/>
                <a:gd name="T7" fmla="*/ 114 h 227"/>
                <a:gd name="T8" fmla="*/ 56 w 78"/>
                <a:gd name="T9" fmla="*/ 114 h 227"/>
                <a:gd name="T10" fmla="*/ 56 w 78"/>
                <a:gd name="T11" fmla="*/ 206 h 227"/>
                <a:gd name="T12" fmla="*/ 78 w 78"/>
                <a:gd name="T13" fmla="*/ 227 h 227"/>
                <a:gd name="T14" fmla="*/ 78 w 78"/>
                <a:gd name="T15" fmla="*/ 0 h 227"/>
                <a:gd name="T16" fmla="*/ 0 w 78"/>
                <a:gd name="T17" fmla="*/ 6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27">
                  <a:moveTo>
                    <a:pt x="0" y="64"/>
                  </a:moveTo>
                  <a:lnTo>
                    <a:pt x="0" y="156"/>
                  </a:lnTo>
                  <a:lnTo>
                    <a:pt x="49" y="199"/>
                  </a:lnTo>
                  <a:lnTo>
                    <a:pt x="49" y="114"/>
                  </a:lnTo>
                  <a:lnTo>
                    <a:pt x="56" y="114"/>
                  </a:lnTo>
                  <a:lnTo>
                    <a:pt x="56" y="206"/>
                  </a:lnTo>
                  <a:lnTo>
                    <a:pt x="78" y="227"/>
                  </a:lnTo>
                  <a:lnTo>
                    <a:pt x="78" y="0"/>
                  </a:lnTo>
                  <a:lnTo>
                    <a:pt x="0" y="64"/>
                  </a:lnTo>
                  <a:close/>
                </a:path>
              </a:pathLst>
            </a:custGeom>
            <a:grpFill/>
            <a:ln>
              <a:noFill/>
            </a:ln>
          </p:spPr>
          <p:txBody>
            <a:bodyPr vert="horz" wrap="square" lIns="91440" tIns="45720" rIns="91440" bIns="45720" numCol="1" anchor="t" anchorCtr="0" compatLnSpc="1"/>
            <a:lstStyle/>
            <a:p>
              <a:endParaRPr lang="zh-CN" altLang="en-US"/>
            </a:p>
          </p:txBody>
        </p:sp>
        <p:sp>
          <p:nvSpPr>
            <p:cNvPr id="21" name="Freeform 30"/>
            <p:cNvSpPr/>
            <p:nvPr/>
          </p:nvSpPr>
          <p:spPr bwMode="auto">
            <a:xfrm>
              <a:off x="6699251" y="2847975"/>
              <a:ext cx="66675" cy="134937"/>
            </a:xfrm>
            <a:custGeom>
              <a:avLst/>
              <a:gdLst>
                <a:gd name="T0" fmla="*/ 0 w 42"/>
                <a:gd name="T1" fmla="*/ 0 h 85"/>
                <a:gd name="T2" fmla="*/ 0 w 42"/>
                <a:gd name="T3" fmla="*/ 85 h 85"/>
                <a:gd name="T4" fmla="*/ 28 w 42"/>
                <a:gd name="T5" fmla="*/ 85 h 85"/>
                <a:gd name="T6" fmla="*/ 28 w 42"/>
                <a:gd name="T7" fmla="*/ 35 h 85"/>
                <a:gd name="T8" fmla="*/ 35 w 42"/>
                <a:gd name="T9" fmla="*/ 35 h 85"/>
                <a:gd name="T10" fmla="*/ 35 w 42"/>
                <a:gd name="T11" fmla="*/ 85 h 85"/>
                <a:gd name="T12" fmla="*/ 42 w 42"/>
                <a:gd name="T13" fmla="*/ 85 h 85"/>
                <a:gd name="T14" fmla="*/ 42 w 42"/>
                <a:gd name="T15" fmla="*/ 0 h 85"/>
                <a:gd name="T16" fmla="*/ 0 w 42"/>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85">
                  <a:moveTo>
                    <a:pt x="0" y="0"/>
                  </a:moveTo>
                  <a:lnTo>
                    <a:pt x="0" y="85"/>
                  </a:lnTo>
                  <a:lnTo>
                    <a:pt x="28" y="85"/>
                  </a:lnTo>
                  <a:lnTo>
                    <a:pt x="28" y="35"/>
                  </a:lnTo>
                  <a:lnTo>
                    <a:pt x="35" y="35"/>
                  </a:lnTo>
                  <a:lnTo>
                    <a:pt x="35" y="85"/>
                  </a:lnTo>
                  <a:lnTo>
                    <a:pt x="42" y="85"/>
                  </a:lnTo>
                  <a:lnTo>
                    <a:pt x="42" y="0"/>
                  </a:lnTo>
                  <a:lnTo>
                    <a:pt x="0" y="0"/>
                  </a:lnTo>
                  <a:close/>
                </a:path>
              </a:pathLst>
            </a:custGeom>
            <a:grpFill/>
            <a:ln>
              <a:noFill/>
            </a:ln>
          </p:spPr>
          <p:txBody>
            <a:bodyPr vert="horz" wrap="square" lIns="91440" tIns="45720" rIns="91440" bIns="45720" numCol="1" anchor="t" anchorCtr="0" compatLnSpc="1"/>
            <a:lstStyle/>
            <a:p>
              <a:endParaRPr lang="zh-CN" altLang="en-US"/>
            </a:p>
          </p:txBody>
        </p:sp>
      </p:grpSp>
      <p:sp>
        <p:nvSpPr>
          <p:cNvPr id="22" name="KSO_Shape"/>
          <p:cNvSpPr/>
          <p:nvPr/>
        </p:nvSpPr>
        <p:spPr>
          <a:xfrm>
            <a:off x="6532245" y="1472565"/>
            <a:ext cx="544830" cy="431800"/>
          </a:xfrm>
          <a:custGeom>
            <a:avLst/>
            <a:gdLst/>
            <a:ahLst/>
            <a:cxnLst/>
            <a:rect l="l" t="t" r="r" b="b"/>
            <a:pathLst>
              <a:path w="936104" h="739561">
                <a:moveTo>
                  <a:pt x="282640" y="667561"/>
                </a:moveTo>
                <a:lnTo>
                  <a:pt x="653465" y="667561"/>
                </a:lnTo>
                <a:lnTo>
                  <a:pt x="684077" y="739561"/>
                </a:lnTo>
                <a:lnTo>
                  <a:pt x="252028" y="739561"/>
                </a:lnTo>
                <a:close/>
                <a:moveTo>
                  <a:pt x="54052" y="52175"/>
                </a:moveTo>
                <a:lnTo>
                  <a:pt x="54052" y="520175"/>
                </a:lnTo>
                <a:lnTo>
                  <a:pt x="882052" y="520175"/>
                </a:lnTo>
                <a:lnTo>
                  <a:pt x="882052" y="52175"/>
                </a:lnTo>
                <a:close/>
                <a:moveTo>
                  <a:pt x="0" y="0"/>
                </a:moveTo>
                <a:lnTo>
                  <a:pt x="936104" y="0"/>
                </a:lnTo>
                <a:lnTo>
                  <a:pt x="936104" y="648000"/>
                </a:lnTo>
                <a:lnTo>
                  <a:pt x="0" y="64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p>
            <a:pPr algn="ctr">
              <a:defRPr/>
            </a:pPr>
            <a:endParaRPr lang="zh-CN" altLang="en-US" dirty="0">
              <a:solidFill>
                <a:schemeClr val="tx1"/>
              </a:solidFill>
            </a:endParaRPr>
          </a:p>
        </p:txBody>
      </p:sp>
      <p:sp>
        <p:nvSpPr>
          <p:cNvPr id="26" name="文本框 25"/>
          <p:cNvSpPr txBox="1"/>
          <p:nvPr/>
        </p:nvSpPr>
        <p:spPr>
          <a:xfrm>
            <a:off x="234315" y="342900"/>
            <a:ext cx="7452995" cy="521970"/>
          </a:xfrm>
          <a:prstGeom prst="rect">
            <a:avLst/>
          </a:prstGeom>
          <a:noFill/>
        </p:spPr>
        <p:txBody>
          <a:bodyPr wrap="square" rtlCol="0">
            <a:spAutoFit/>
          </a:bodyPr>
          <a:p>
            <a:pPr algn="l"/>
            <a:r>
              <a:rPr lang="en-US" altLang="zh-CN" sz="2800" dirty="0" smtClean="0">
                <a:latin typeface="微软雅黑" panose="020B0503020204020204" pitchFamily="34" charset="-122"/>
                <a:ea typeface="微软雅黑" panose="020B0503020204020204" pitchFamily="34" charset="-122"/>
                <a:cs typeface="微软雅黑" panose="020B0503020204020204" pitchFamily="34" charset="-122"/>
              </a:rPr>
              <a:t>2.5 </a:t>
            </a:r>
            <a:r>
              <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rPr>
              <a:t>Convenient maintenance method</a:t>
            </a:r>
            <a:endPar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椭圆 28"/>
          <p:cNvSpPr/>
          <p:nvPr/>
        </p:nvSpPr>
        <p:spPr>
          <a:xfrm>
            <a:off x="3614420" y="5059680"/>
            <a:ext cx="900000" cy="900000"/>
          </a:xfrm>
          <a:prstGeom prst="ellipse">
            <a:avLst/>
          </a:prstGeom>
          <a:solidFill>
            <a:srgbClr val="2F7F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tx1"/>
              </a:solidFill>
            </a:endParaRPr>
          </a:p>
        </p:txBody>
      </p:sp>
      <p:sp>
        <p:nvSpPr>
          <p:cNvPr id="14" name="棱台 13"/>
          <p:cNvSpPr/>
          <p:nvPr/>
        </p:nvSpPr>
        <p:spPr>
          <a:xfrm>
            <a:off x="3965575" y="3867785"/>
            <a:ext cx="574675" cy="421640"/>
          </a:xfrm>
          <a:prstGeom prst="bevel">
            <a:avLst/>
          </a:prstGeom>
          <a:solidFill>
            <a:srgbClr val="F6F8F5"/>
          </a:solidFill>
          <a:ln>
            <a:solidFill>
              <a:srgbClr val="F6F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4" descr="地图-1"/>
          <p:cNvPicPr>
            <a:picLocks noChangeAspect="1"/>
          </p:cNvPicPr>
          <p:nvPr/>
        </p:nvPicPr>
        <p:blipFill>
          <a:blip r:embed="rId2"/>
          <a:stretch>
            <a:fillRect/>
          </a:stretch>
        </p:blipFill>
        <p:spPr>
          <a:xfrm>
            <a:off x="3719195" y="5148580"/>
            <a:ext cx="722630" cy="722630"/>
          </a:xfrm>
          <a:prstGeom prst="rect">
            <a:avLst/>
          </a:prstGeom>
        </p:spPr>
      </p:pic>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fltVal val="0"/>
                                          </p:val>
                                        </p:tav>
                                        <p:tav tm="100000">
                                          <p:val>
                                            <p:strVal val="#ppt_w"/>
                                          </p:val>
                                        </p:tav>
                                      </p:tavLst>
                                    </p:anim>
                                    <p:anim calcmode="lin" valueType="num">
                                      <p:cBhvr>
                                        <p:cTn id="8" dur="250" fill="hold"/>
                                        <p:tgtEl>
                                          <p:spTgt spid="13"/>
                                        </p:tgtEl>
                                        <p:attrNameLst>
                                          <p:attrName>ppt_h</p:attrName>
                                        </p:attrNameLst>
                                      </p:cBhvr>
                                      <p:tavLst>
                                        <p:tav tm="0">
                                          <p:val>
                                            <p:fltVal val="0"/>
                                          </p:val>
                                        </p:tav>
                                        <p:tav tm="100000">
                                          <p:val>
                                            <p:strVal val="#ppt_h"/>
                                          </p:val>
                                        </p:tav>
                                      </p:tavLst>
                                    </p:anim>
                                    <p:animEffect transition="in" filter="fade">
                                      <p:cBhvr>
                                        <p:cTn id="9" dur="250"/>
                                        <p:tgtEl>
                                          <p:spTgt spid="13"/>
                                        </p:tgtEl>
                                      </p:cBhvr>
                                    </p:animEffect>
                                    <p:anim calcmode="lin" valueType="num">
                                      <p:cBhvr>
                                        <p:cTn id="10" dur="250" fill="hold"/>
                                        <p:tgtEl>
                                          <p:spTgt spid="13"/>
                                        </p:tgtEl>
                                        <p:attrNameLst>
                                          <p:attrName>ppt_x</p:attrName>
                                        </p:attrNameLst>
                                      </p:cBhvr>
                                      <p:tavLst>
                                        <p:tav tm="0">
                                          <p:val>
                                            <p:fltVal val="0.5"/>
                                          </p:val>
                                        </p:tav>
                                        <p:tav tm="100000">
                                          <p:val>
                                            <p:strVal val="#ppt_x"/>
                                          </p:val>
                                        </p:tav>
                                      </p:tavLst>
                                    </p:anim>
                                    <p:anim calcmode="lin" valueType="num">
                                      <p:cBhvr>
                                        <p:cTn id="11" dur="250" fill="hold"/>
                                        <p:tgtEl>
                                          <p:spTgt spid="1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1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50" fill="hold"/>
                                        <p:tgtEl>
                                          <p:spTgt spid="10"/>
                                        </p:tgtEl>
                                        <p:attrNameLst>
                                          <p:attrName>ppt_w</p:attrName>
                                        </p:attrNameLst>
                                      </p:cBhvr>
                                      <p:tavLst>
                                        <p:tav tm="0">
                                          <p:val>
                                            <p:fltVal val="0"/>
                                          </p:val>
                                        </p:tav>
                                        <p:tav tm="100000">
                                          <p:val>
                                            <p:strVal val="#ppt_w"/>
                                          </p:val>
                                        </p:tav>
                                      </p:tavLst>
                                    </p:anim>
                                    <p:anim calcmode="lin" valueType="num">
                                      <p:cBhvr>
                                        <p:cTn id="15" dur="250" fill="hold"/>
                                        <p:tgtEl>
                                          <p:spTgt spid="10"/>
                                        </p:tgtEl>
                                        <p:attrNameLst>
                                          <p:attrName>ppt_h</p:attrName>
                                        </p:attrNameLst>
                                      </p:cBhvr>
                                      <p:tavLst>
                                        <p:tav tm="0">
                                          <p:val>
                                            <p:fltVal val="0"/>
                                          </p:val>
                                        </p:tav>
                                        <p:tav tm="100000">
                                          <p:val>
                                            <p:strVal val="#ppt_h"/>
                                          </p:val>
                                        </p:tav>
                                      </p:tavLst>
                                    </p:anim>
                                    <p:animEffect transition="in" filter="fade">
                                      <p:cBhvr>
                                        <p:cTn id="16" dur="250"/>
                                        <p:tgtEl>
                                          <p:spTgt spid="10"/>
                                        </p:tgtEl>
                                      </p:cBhvr>
                                    </p:animEffect>
                                    <p:anim calcmode="lin" valueType="num">
                                      <p:cBhvr>
                                        <p:cTn id="17" dur="250" fill="hold"/>
                                        <p:tgtEl>
                                          <p:spTgt spid="10"/>
                                        </p:tgtEl>
                                        <p:attrNameLst>
                                          <p:attrName>ppt_x</p:attrName>
                                        </p:attrNameLst>
                                      </p:cBhvr>
                                      <p:tavLst>
                                        <p:tav tm="0">
                                          <p:val>
                                            <p:fltVal val="0.5"/>
                                          </p:val>
                                        </p:tav>
                                        <p:tav tm="100000">
                                          <p:val>
                                            <p:strVal val="#ppt_x"/>
                                          </p:val>
                                        </p:tav>
                                      </p:tavLst>
                                    </p:anim>
                                    <p:anim calcmode="lin" valueType="num">
                                      <p:cBhvr>
                                        <p:cTn id="18" dur="250" fill="hold"/>
                                        <p:tgtEl>
                                          <p:spTgt spid="10"/>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200"/>
                                  </p:stCondLst>
                                  <p:childTnLst>
                                    <p:set>
                                      <p:cBhvr>
                                        <p:cTn id="20" dur="1" fill="hold">
                                          <p:stCondLst>
                                            <p:cond delay="0"/>
                                          </p:stCondLst>
                                        </p:cTn>
                                        <p:tgtEl>
                                          <p:spTgt spid="12"/>
                                        </p:tgtEl>
                                        <p:attrNameLst>
                                          <p:attrName>style.visibility</p:attrName>
                                        </p:attrNameLst>
                                      </p:cBhvr>
                                      <p:to>
                                        <p:strVal val="visible"/>
                                      </p:to>
                                    </p:set>
                                    <p:anim calcmode="lin" valueType="num">
                                      <p:cBhvr>
                                        <p:cTn id="21" dur="250" fill="hold"/>
                                        <p:tgtEl>
                                          <p:spTgt spid="12"/>
                                        </p:tgtEl>
                                        <p:attrNameLst>
                                          <p:attrName>ppt_w</p:attrName>
                                        </p:attrNameLst>
                                      </p:cBhvr>
                                      <p:tavLst>
                                        <p:tav tm="0">
                                          <p:val>
                                            <p:fltVal val="0"/>
                                          </p:val>
                                        </p:tav>
                                        <p:tav tm="100000">
                                          <p:val>
                                            <p:strVal val="#ppt_w"/>
                                          </p:val>
                                        </p:tav>
                                      </p:tavLst>
                                    </p:anim>
                                    <p:anim calcmode="lin" valueType="num">
                                      <p:cBhvr>
                                        <p:cTn id="22" dur="250" fill="hold"/>
                                        <p:tgtEl>
                                          <p:spTgt spid="12"/>
                                        </p:tgtEl>
                                        <p:attrNameLst>
                                          <p:attrName>ppt_h</p:attrName>
                                        </p:attrNameLst>
                                      </p:cBhvr>
                                      <p:tavLst>
                                        <p:tav tm="0">
                                          <p:val>
                                            <p:fltVal val="0"/>
                                          </p:val>
                                        </p:tav>
                                        <p:tav tm="100000">
                                          <p:val>
                                            <p:strVal val="#ppt_h"/>
                                          </p:val>
                                        </p:tav>
                                      </p:tavLst>
                                    </p:anim>
                                    <p:animEffect transition="in" filter="fade">
                                      <p:cBhvr>
                                        <p:cTn id="23" dur="250"/>
                                        <p:tgtEl>
                                          <p:spTgt spid="12"/>
                                        </p:tgtEl>
                                      </p:cBhvr>
                                    </p:animEffect>
                                    <p:anim calcmode="lin" valueType="num">
                                      <p:cBhvr>
                                        <p:cTn id="24" dur="250" fill="hold"/>
                                        <p:tgtEl>
                                          <p:spTgt spid="12"/>
                                        </p:tgtEl>
                                        <p:attrNameLst>
                                          <p:attrName>ppt_x</p:attrName>
                                        </p:attrNameLst>
                                      </p:cBhvr>
                                      <p:tavLst>
                                        <p:tav tm="0">
                                          <p:val>
                                            <p:fltVal val="0.5"/>
                                          </p:val>
                                        </p:tav>
                                        <p:tav tm="100000">
                                          <p:val>
                                            <p:strVal val="#ppt_x"/>
                                          </p:val>
                                        </p:tav>
                                      </p:tavLst>
                                    </p:anim>
                                    <p:anim calcmode="lin" valueType="num">
                                      <p:cBhvr>
                                        <p:cTn id="25" dur="250" fill="hold"/>
                                        <p:tgtEl>
                                          <p:spTgt spid="12"/>
                                        </p:tgtEl>
                                        <p:attrNameLst>
                                          <p:attrName>ppt_y</p:attrName>
                                        </p:attrNameLst>
                                      </p:cBhvr>
                                      <p:tavLst>
                                        <p:tav tm="0">
                                          <p:val>
                                            <p:fltVal val="0.5"/>
                                          </p:val>
                                        </p:tav>
                                        <p:tav tm="100000">
                                          <p:val>
                                            <p:strVal val="#ppt_y"/>
                                          </p:val>
                                        </p:tav>
                                      </p:tavLst>
                                    </p:anim>
                                  </p:childTnLst>
                                </p:cTn>
                              </p:par>
                              <p:par>
                                <p:cTn id="26" presetID="41" presetClass="entr" presetSubtype="0" fill="hold" grpId="0" nodeType="withEffect">
                                  <p:stCondLst>
                                    <p:cond delay="250"/>
                                  </p:stCondLst>
                                  <p:iterate type="lt">
                                    <p:tmPct val="10000"/>
                                  </p:iterate>
                                  <p:childTnLst>
                                    <p:set>
                                      <p:cBhvr>
                                        <p:cTn id="27" dur="1" fill="hold">
                                          <p:stCondLst>
                                            <p:cond delay="0"/>
                                          </p:stCondLst>
                                        </p:cTn>
                                        <p:tgtEl>
                                          <p:spTgt spid="2"/>
                                        </p:tgtEl>
                                        <p:attrNameLst>
                                          <p:attrName>style.visibility</p:attrName>
                                        </p:attrNameLst>
                                      </p:cBhvr>
                                      <p:to>
                                        <p:strVal val="visible"/>
                                      </p:to>
                                    </p:set>
                                    <p:anim calcmode="lin" valueType="num">
                                      <p:cBhvr>
                                        <p:cTn id="28"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2"/>
                                        </p:tgtEl>
                                        <p:attrNameLst>
                                          <p:attrName>ppt_y</p:attrName>
                                        </p:attrNameLst>
                                      </p:cBhvr>
                                      <p:tavLst>
                                        <p:tav tm="0">
                                          <p:val>
                                            <p:strVal val="#ppt_y"/>
                                          </p:val>
                                        </p:tav>
                                        <p:tav tm="100000">
                                          <p:val>
                                            <p:strVal val="#ppt_y"/>
                                          </p:val>
                                        </p:tav>
                                      </p:tavLst>
                                    </p:anim>
                                    <p:anim calcmode="lin" valueType="num">
                                      <p:cBhvr>
                                        <p:cTn id="30"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2"/>
                                        </p:tgtEl>
                                      </p:cBhvr>
                                    </p:animEffect>
                                  </p:childTnLst>
                                </p:cTn>
                              </p:par>
                              <p:par>
                                <p:cTn id="33" presetID="41" presetClass="entr" presetSubtype="0" fill="hold" grpId="0" nodeType="withEffect">
                                  <p:stCondLst>
                                    <p:cond delay="250"/>
                                  </p:stCondLst>
                                  <p:iterate type="lt">
                                    <p:tmPct val="10000"/>
                                  </p:iterate>
                                  <p:childTnLst>
                                    <p:set>
                                      <p:cBhvr>
                                        <p:cTn id="34" dur="1" fill="hold">
                                          <p:stCondLst>
                                            <p:cond delay="0"/>
                                          </p:stCondLst>
                                        </p:cTn>
                                        <p:tgtEl>
                                          <p:spTgt spid="3"/>
                                        </p:tgtEl>
                                        <p:attrNameLst>
                                          <p:attrName>style.visibility</p:attrName>
                                        </p:attrNameLst>
                                      </p:cBhvr>
                                      <p:to>
                                        <p:strVal val="visible"/>
                                      </p:to>
                                    </p:set>
                                    <p:anim calcmode="lin" valueType="num">
                                      <p:cBhvr>
                                        <p:cTn id="35"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6" dur="250" fill="hold"/>
                                        <p:tgtEl>
                                          <p:spTgt spid="3"/>
                                        </p:tgtEl>
                                        <p:attrNameLst>
                                          <p:attrName>ppt_y</p:attrName>
                                        </p:attrNameLst>
                                      </p:cBhvr>
                                      <p:tavLst>
                                        <p:tav tm="0">
                                          <p:val>
                                            <p:strVal val="#ppt_y"/>
                                          </p:val>
                                        </p:tav>
                                        <p:tav tm="100000">
                                          <p:val>
                                            <p:strVal val="#ppt_y"/>
                                          </p:val>
                                        </p:tav>
                                      </p:tavLst>
                                    </p:anim>
                                    <p:anim calcmode="lin" valueType="num">
                                      <p:cBhvr>
                                        <p:cTn id="37"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8"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9" dur="250" tmFilter="0,0; .5, 1; 1, 1"/>
                                        <p:tgtEl>
                                          <p:spTgt spid="3"/>
                                        </p:tgtEl>
                                      </p:cBhvr>
                                    </p:animEffect>
                                  </p:childTnLst>
                                </p:cTn>
                              </p:par>
                              <p:par>
                                <p:cTn id="40" presetID="41" presetClass="entr" presetSubtype="0" fill="hold" grpId="0" nodeType="withEffect">
                                  <p:stCondLst>
                                    <p:cond delay="250"/>
                                  </p:stCondLst>
                                  <p:iterate type="lt">
                                    <p:tmPct val="10000"/>
                                  </p:iterate>
                                  <p:childTnLst>
                                    <p:set>
                                      <p:cBhvr>
                                        <p:cTn id="41" dur="1" fill="hold">
                                          <p:stCondLst>
                                            <p:cond delay="0"/>
                                          </p:stCondLst>
                                        </p:cTn>
                                        <p:tgtEl>
                                          <p:spTgt spid="4"/>
                                        </p:tgtEl>
                                        <p:attrNameLst>
                                          <p:attrName>style.visibility</p:attrName>
                                        </p:attrNameLst>
                                      </p:cBhvr>
                                      <p:to>
                                        <p:strVal val="visible"/>
                                      </p:to>
                                    </p:set>
                                    <p:anim calcmode="lin" valueType="num">
                                      <p:cBhvr>
                                        <p:cTn id="42"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3" dur="250" fill="hold"/>
                                        <p:tgtEl>
                                          <p:spTgt spid="4"/>
                                        </p:tgtEl>
                                        <p:attrNameLst>
                                          <p:attrName>ppt_y</p:attrName>
                                        </p:attrNameLst>
                                      </p:cBhvr>
                                      <p:tavLst>
                                        <p:tav tm="0">
                                          <p:val>
                                            <p:strVal val="#ppt_y"/>
                                          </p:val>
                                        </p:tav>
                                        <p:tav tm="100000">
                                          <p:val>
                                            <p:strVal val="#ppt_y"/>
                                          </p:val>
                                        </p:tav>
                                      </p:tavLst>
                                    </p:anim>
                                    <p:anim calcmode="lin" valueType="num">
                                      <p:cBhvr>
                                        <p:cTn id="44"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5"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6" dur="250" tmFilter="0,0; .5, 1; 1, 1"/>
                                        <p:tgtEl>
                                          <p:spTgt spid="4"/>
                                        </p:tgtEl>
                                      </p:cBhvr>
                                    </p:animEffect>
                                  </p:childTnLst>
                                </p:cTn>
                              </p:par>
                              <p:par>
                                <p:cTn id="47" presetID="41" presetClass="entr" presetSubtype="0" fill="hold" grpId="0" nodeType="withEffect">
                                  <p:stCondLst>
                                    <p:cond delay="250"/>
                                  </p:stCondLst>
                                  <p:iterate type="lt">
                                    <p:tmPct val="10000"/>
                                  </p:iterate>
                                  <p:childTnLst>
                                    <p:set>
                                      <p:cBhvr>
                                        <p:cTn id="48" dur="1" fill="hold">
                                          <p:stCondLst>
                                            <p:cond delay="0"/>
                                          </p:stCondLst>
                                        </p:cTn>
                                        <p:tgtEl>
                                          <p:spTgt spid="5"/>
                                        </p:tgtEl>
                                        <p:attrNameLst>
                                          <p:attrName>style.visibility</p:attrName>
                                        </p:attrNameLst>
                                      </p:cBhvr>
                                      <p:to>
                                        <p:strVal val="visible"/>
                                      </p:to>
                                    </p:set>
                                    <p:anim calcmode="lin" valueType="num">
                                      <p:cBhvr>
                                        <p:cTn id="49"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0" dur="250" fill="hold"/>
                                        <p:tgtEl>
                                          <p:spTgt spid="5"/>
                                        </p:tgtEl>
                                        <p:attrNameLst>
                                          <p:attrName>ppt_y</p:attrName>
                                        </p:attrNameLst>
                                      </p:cBhvr>
                                      <p:tavLst>
                                        <p:tav tm="0">
                                          <p:val>
                                            <p:strVal val="#ppt_y"/>
                                          </p:val>
                                        </p:tav>
                                        <p:tav tm="100000">
                                          <p:val>
                                            <p:strVal val="#ppt_y"/>
                                          </p:val>
                                        </p:tav>
                                      </p:tavLst>
                                    </p:anim>
                                    <p:anim calcmode="lin" valueType="num">
                                      <p:cBhvr>
                                        <p:cTn id="51"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2"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3" dur="250" tmFilter="0,0; .5, 1; 1, 1"/>
                                        <p:tgtEl>
                                          <p:spTgt spid="5"/>
                                        </p:tgtEl>
                                      </p:cBhvr>
                                    </p:animEffect>
                                  </p:childTnLst>
                                </p:cTn>
                              </p:par>
                              <p:par>
                                <p:cTn id="54" presetID="41" presetClass="entr" presetSubtype="0" fill="hold" grpId="0" nodeType="withEffect">
                                  <p:stCondLst>
                                    <p:cond delay="250"/>
                                  </p:stCondLst>
                                  <p:iterate type="lt">
                                    <p:tmPct val="10000"/>
                                  </p:iterate>
                                  <p:childTnLst>
                                    <p:set>
                                      <p:cBhvr>
                                        <p:cTn id="55" dur="1" fill="hold">
                                          <p:stCondLst>
                                            <p:cond delay="0"/>
                                          </p:stCondLst>
                                        </p:cTn>
                                        <p:tgtEl>
                                          <p:spTgt spid="6"/>
                                        </p:tgtEl>
                                        <p:attrNameLst>
                                          <p:attrName>style.visibility</p:attrName>
                                        </p:attrNameLst>
                                      </p:cBhvr>
                                      <p:to>
                                        <p:strVal val="visible"/>
                                      </p:to>
                                    </p:set>
                                    <p:anim calcmode="lin" valueType="num">
                                      <p:cBhvr>
                                        <p:cTn id="56" dur="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57" dur="250" fill="hold"/>
                                        <p:tgtEl>
                                          <p:spTgt spid="6"/>
                                        </p:tgtEl>
                                        <p:attrNameLst>
                                          <p:attrName>ppt_y</p:attrName>
                                        </p:attrNameLst>
                                      </p:cBhvr>
                                      <p:tavLst>
                                        <p:tav tm="0">
                                          <p:val>
                                            <p:strVal val="#ppt_y"/>
                                          </p:val>
                                        </p:tav>
                                        <p:tav tm="100000">
                                          <p:val>
                                            <p:strVal val="#ppt_y"/>
                                          </p:val>
                                        </p:tav>
                                      </p:tavLst>
                                    </p:anim>
                                    <p:anim calcmode="lin" valueType="num">
                                      <p:cBhvr>
                                        <p:cTn id="58" dur="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59" dur="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60" dur="250" tmFilter="0,0; .5, 1; 1, 1"/>
                                        <p:tgtEl>
                                          <p:spTgt spid="6"/>
                                        </p:tgtEl>
                                      </p:cBhvr>
                                    </p:animEffect>
                                  </p:childTnLst>
                                </p:cTn>
                              </p:par>
                              <p:par>
                                <p:cTn id="61" presetID="41" presetClass="entr" presetSubtype="0" fill="hold" grpId="0" nodeType="withEffect">
                                  <p:stCondLst>
                                    <p:cond delay="250"/>
                                  </p:stCondLst>
                                  <p:iterate type="lt">
                                    <p:tmPct val="10000"/>
                                  </p:iterate>
                                  <p:childTnLst>
                                    <p:set>
                                      <p:cBhvr>
                                        <p:cTn id="62" dur="1" fill="hold">
                                          <p:stCondLst>
                                            <p:cond delay="0"/>
                                          </p:stCondLst>
                                        </p:cTn>
                                        <p:tgtEl>
                                          <p:spTgt spid="7"/>
                                        </p:tgtEl>
                                        <p:attrNameLst>
                                          <p:attrName>style.visibility</p:attrName>
                                        </p:attrNameLst>
                                      </p:cBhvr>
                                      <p:to>
                                        <p:strVal val="visible"/>
                                      </p:to>
                                    </p:set>
                                    <p:anim calcmode="lin" valueType="num">
                                      <p:cBhvr>
                                        <p:cTn id="63"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64" dur="250" fill="hold"/>
                                        <p:tgtEl>
                                          <p:spTgt spid="7"/>
                                        </p:tgtEl>
                                        <p:attrNameLst>
                                          <p:attrName>ppt_y</p:attrName>
                                        </p:attrNameLst>
                                      </p:cBhvr>
                                      <p:tavLst>
                                        <p:tav tm="0">
                                          <p:val>
                                            <p:strVal val="#ppt_y"/>
                                          </p:val>
                                        </p:tav>
                                        <p:tav tm="100000">
                                          <p:val>
                                            <p:strVal val="#ppt_y"/>
                                          </p:val>
                                        </p:tav>
                                      </p:tavLst>
                                    </p:anim>
                                    <p:anim calcmode="lin" valueType="num">
                                      <p:cBhvr>
                                        <p:cTn id="65"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66"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67" dur="250" tmFilter="0,0; .5, 1; 1, 1"/>
                                        <p:tgtEl>
                                          <p:spTgt spid="7"/>
                                        </p:tgtEl>
                                      </p:cBhvr>
                                    </p:animEffect>
                                  </p:childTnLst>
                                </p:cTn>
                              </p:par>
                              <p:par>
                                <p:cTn id="68" presetID="41" presetClass="entr" presetSubtype="0" fill="hold" grpId="0" nodeType="withEffect">
                                  <p:stCondLst>
                                    <p:cond delay="250"/>
                                  </p:stCondLst>
                                  <p:iterate type="lt">
                                    <p:tmPct val="10000"/>
                                  </p:iterate>
                                  <p:childTnLst>
                                    <p:set>
                                      <p:cBhvr>
                                        <p:cTn id="69" dur="1" fill="hold">
                                          <p:stCondLst>
                                            <p:cond delay="0"/>
                                          </p:stCondLst>
                                        </p:cTn>
                                        <p:tgtEl>
                                          <p:spTgt spid="8"/>
                                        </p:tgtEl>
                                        <p:attrNameLst>
                                          <p:attrName>style.visibility</p:attrName>
                                        </p:attrNameLst>
                                      </p:cBhvr>
                                      <p:to>
                                        <p:strVal val="visible"/>
                                      </p:to>
                                    </p:set>
                                    <p:anim calcmode="lin" valueType="num">
                                      <p:cBhvr>
                                        <p:cTn id="70"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71" dur="250" fill="hold"/>
                                        <p:tgtEl>
                                          <p:spTgt spid="8"/>
                                        </p:tgtEl>
                                        <p:attrNameLst>
                                          <p:attrName>ppt_y</p:attrName>
                                        </p:attrNameLst>
                                      </p:cBhvr>
                                      <p:tavLst>
                                        <p:tav tm="0">
                                          <p:val>
                                            <p:strVal val="#ppt_y"/>
                                          </p:val>
                                        </p:tav>
                                        <p:tav tm="100000">
                                          <p:val>
                                            <p:strVal val="#ppt_y"/>
                                          </p:val>
                                        </p:tav>
                                      </p:tavLst>
                                    </p:anim>
                                    <p:anim calcmode="lin" valueType="num">
                                      <p:cBhvr>
                                        <p:cTn id="72"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73"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74" dur="250" tmFilter="0,0; .5, 1; 1, 1"/>
                                        <p:tgtEl>
                                          <p:spTgt spid="8"/>
                                        </p:tgtEl>
                                      </p:cBhvr>
                                    </p:animEffect>
                                  </p:childTnLst>
                                </p:cTn>
                              </p:par>
                              <p:par>
                                <p:cTn id="75" presetID="41" presetClass="entr" presetSubtype="0" fill="hold" grpId="0" nodeType="withEffect">
                                  <p:stCondLst>
                                    <p:cond delay="250"/>
                                  </p:stCondLst>
                                  <p:iterate type="lt">
                                    <p:tmPct val="10000"/>
                                  </p:iterate>
                                  <p:childTnLst>
                                    <p:set>
                                      <p:cBhvr>
                                        <p:cTn id="76" dur="1" fill="hold">
                                          <p:stCondLst>
                                            <p:cond delay="0"/>
                                          </p:stCondLst>
                                        </p:cTn>
                                        <p:tgtEl>
                                          <p:spTgt spid="9"/>
                                        </p:tgtEl>
                                        <p:attrNameLst>
                                          <p:attrName>style.visibility</p:attrName>
                                        </p:attrNameLst>
                                      </p:cBhvr>
                                      <p:to>
                                        <p:strVal val="visible"/>
                                      </p:to>
                                    </p:set>
                                    <p:anim calcmode="lin" valueType="num">
                                      <p:cBhvr>
                                        <p:cTn id="77"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78" dur="250" fill="hold"/>
                                        <p:tgtEl>
                                          <p:spTgt spid="9"/>
                                        </p:tgtEl>
                                        <p:attrNameLst>
                                          <p:attrName>ppt_y</p:attrName>
                                        </p:attrNameLst>
                                      </p:cBhvr>
                                      <p:tavLst>
                                        <p:tav tm="0">
                                          <p:val>
                                            <p:strVal val="#ppt_y"/>
                                          </p:val>
                                        </p:tav>
                                        <p:tav tm="100000">
                                          <p:val>
                                            <p:strVal val="#ppt_y"/>
                                          </p:val>
                                        </p:tav>
                                      </p:tavLst>
                                    </p:anim>
                                    <p:anim calcmode="lin" valueType="num">
                                      <p:cBhvr>
                                        <p:cTn id="79"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80"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81" dur="250" tmFilter="0,0; .5, 1; 1, 1"/>
                                        <p:tgtEl>
                                          <p:spTgt spid="9"/>
                                        </p:tgtEl>
                                      </p:cBhvr>
                                    </p:animEffect>
                                  </p:childTnLst>
                                </p:cTn>
                              </p:par>
                            </p:childTnLst>
                          </p:cTn>
                        </p:par>
                        <p:par>
                          <p:cTn id="82" fill="hold">
                            <p:stCondLst>
                              <p:cond delay="0"/>
                            </p:stCondLst>
                            <p:childTnLst>
                              <p:par>
                                <p:cTn id="83" presetID="2" presetClass="entr" presetSubtype="4"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par>
                                <p:cTn id="87" presetID="53" presetClass="entr" presetSubtype="528"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p:cTn id="89" dur="250" fill="hold"/>
                                        <p:tgtEl>
                                          <p:spTgt spid="29"/>
                                        </p:tgtEl>
                                        <p:attrNameLst>
                                          <p:attrName>ppt_w</p:attrName>
                                        </p:attrNameLst>
                                      </p:cBhvr>
                                      <p:tavLst>
                                        <p:tav tm="0">
                                          <p:val>
                                            <p:fltVal val="0"/>
                                          </p:val>
                                        </p:tav>
                                        <p:tav tm="100000">
                                          <p:val>
                                            <p:strVal val="#ppt_w"/>
                                          </p:val>
                                        </p:tav>
                                      </p:tavLst>
                                    </p:anim>
                                    <p:anim calcmode="lin" valueType="num">
                                      <p:cBhvr>
                                        <p:cTn id="90" dur="250" fill="hold"/>
                                        <p:tgtEl>
                                          <p:spTgt spid="29"/>
                                        </p:tgtEl>
                                        <p:attrNameLst>
                                          <p:attrName>ppt_h</p:attrName>
                                        </p:attrNameLst>
                                      </p:cBhvr>
                                      <p:tavLst>
                                        <p:tav tm="0">
                                          <p:val>
                                            <p:fltVal val="0"/>
                                          </p:val>
                                        </p:tav>
                                        <p:tav tm="100000">
                                          <p:val>
                                            <p:strVal val="#ppt_h"/>
                                          </p:val>
                                        </p:tav>
                                      </p:tavLst>
                                    </p:anim>
                                    <p:animEffect transition="in" filter="fade">
                                      <p:cBhvr>
                                        <p:cTn id="91" dur="250"/>
                                        <p:tgtEl>
                                          <p:spTgt spid="29"/>
                                        </p:tgtEl>
                                      </p:cBhvr>
                                    </p:animEffect>
                                    <p:anim calcmode="lin" valueType="num">
                                      <p:cBhvr>
                                        <p:cTn id="92" dur="250" fill="hold"/>
                                        <p:tgtEl>
                                          <p:spTgt spid="29"/>
                                        </p:tgtEl>
                                        <p:attrNameLst>
                                          <p:attrName>ppt_x</p:attrName>
                                        </p:attrNameLst>
                                      </p:cBhvr>
                                      <p:tavLst>
                                        <p:tav tm="0">
                                          <p:val>
                                            <p:fltVal val="0.5"/>
                                          </p:val>
                                        </p:tav>
                                        <p:tav tm="100000">
                                          <p:val>
                                            <p:strVal val="#ppt_x"/>
                                          </p:val>
                                        </p:tav>
                                      </p:tavLst>
                                    </p:anim>
                                    <p:anim calcmode="lin" valueType="num">
                                      <p:cBhvr>
                                        <p:cTn id="93" dur="250" fill="hold"/>
                                        <p:tgtEl>
                                          <p:spTgt spid="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bldLvl="0" animBg="1"/>
      <p:bldP spid="12" grpId="0" bldLvl="0" animBg="1"/>
      <p:bldP spid="13" grpId="0" bldLvl="0" animBg="1"/>
      <p:bldP spid="26" grpId="0"/>
      <p:bldP spid="2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0" y="635"/>
            <a:ext cx="6842125" cy="6857365"/>
          </a:xfrm>
          <a:prstGeom prst="rect">
            <a:avLst/>
          </a:prstGeom>
          <a:solidFill>
            <a:schemeClr val="accent1">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cs typeface="Arial" panose="020B0604020202020204" pitchFamily="34" charset="0"/>
            </a:endParaRPr>
          </a:p>
        </p:txBody>
      </p:sp>
      <p:sp>
        <p:nvSpPr>
          <p:cNvPr id="26" name="文本框 25"/>
          <p:cNvSpPr txBox="1"/>
          <p:nvPr/>
        </p:nvSpPr>
        <p:spPr>
          <a:xfrm>
            <a:off x="228600" y="367665"/>
            <a:ext cx="3974465" cy="521970"/>
          </a:xfrm>
          <a:prstGeom prst="rect">
            <a:avLst/>
          </a:prstGeom>
          <a:noFill/>
        </p:spPr>
        <p:txBody>
          <a:bodyPr wrap="square" rtlCol="0">
            <a:spAutoFit/>
          </a:bodyPr>
          <a:p>
            <a:pPr algn="l"/>
            <a:r>
              <a:rPr lang="en-US" altLang="zh-CN"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2.6 </a:t>
            </a:r>
            <a:r>
              <a:rPr lang="zh-CN" altLang="en-US"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Operation steps</a:t>
            </a:r>
            <a:endParaRPr lang="zh-CN" altLang="en-US"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7214235" y="2353310"/>
            <a:ext cx="4427855" cy="2491105"/>
          </a:xfrm>
          <a:prstGeom prst="rect">
            <a:avLst/>
          </a:prstGeom>
        </p:spPr>
      </p:pic>
      <p:sp>
        <p:nvSpPr>
          <p:cNvPr id="22" name="矩形 21"/>
          <p:cNvSpPr/>
          <p:nvPr/>
        </p:nvSpPr>
        <p:spPr>
          <a:xfrm>
            <a:off x="1714500" y="1485265"/>
            <a:ext cx="5127625" cy="737235"/>
          </a:xfrm>
          <a:prstGeom prst="rect">
            <a:avLst/>
          </a:prstGeom>
        </p:spPr>
        <p:txBody>
          <a:bodyPr wrap="square">
            <a:spAutoFit/>
          </a:bodyPr>
          <a:p>
            <a:pPr algn="l">
              <a:lnSpc>
                <a:spcPct val="100000"/>
              </a:lnSpc>
              <a:spcAft>
                <a:spcPts val="600"/>
              </a:spcAft>
              <a:buClrTx/>
              <a:buSzTx/>
              <a:buFontTx/>
            </a:pPr>
            <a:r>
              <a:rPr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Connect to the network, make the cleaning robot and the computer in the same local area network, enter the IP address, and log in to the background of the robot operation</a:t>
            </a:r>
            <a:endParaRPr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23" name="矩形 22"/>
          <p:cNvSpPr/>
          <p:nvPr/>
        </p:nvSpPr>
        <p:spPr>
          <a:xfrm>
            <a:off x="1714500" y="2236470"/>
            <a:ext cx="5003165" cy="737235"/>
          </a:xfrm>
          <a:prstGeom prst="rect">
            <a:avLst/>
          </a:prstGeom>
        </p:spPr>
        <p:txBody>
          <a:bodyPr wrap="square">
            <a:spAutoFit/>
          </a:bodyPr>
          <a:p>
            <a:pPr algn="l">
              <a:lnSpc>
                <a:spcPct val="100000"/>
              </a:lnSpc>
              <a:spcAft>
                <a:spcPts val="600"/>
              </a:spcAft>
              <a:buClrTx/>
              <a:buSzTx/>
              <a:buFontTx/>
            </a:pPr>
            <a:r>
              <a:rPr 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Turn on the mapping mode, remotely control the robot to walk, recognize the surrounding environment, and build a navigation map</a:t>
            </a:r>
            <a:endParaRPr 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24" name="矩形 23"/>
          <p:cNvSpPr/>
          <p:nvPr/>
        </p:nvSpPr>
        <p:spPr>
          <a:xfrm>
            <a:off x="1714500" y="3025775"/>
            <a:ext cx="5128260" cy="737235"/>
          </a:xfrm>
          <a:prstGeom prst="rect">
            <a:avLst/>
          </a:prstGeom>
        </p:spPr>
        <p:txBody>
          <a:bodyPr wrap="square">
            <a:spAutoFit/>
          </a:bodyPr>
          <a:p>
            <a:pPr algn="l">
              <a:lnSpc>
                <a:spcPct val="100000"/>
              </a:lnSpc>
              <a:spcAft>
                <a:spcPts val="600"/>
              </a:spcAft>
              <a:buClrTx/>
              <a:buSzTx/>
              <a:buFontTx/>
            </a:pPr>
            <a:r>
              <a:rPr 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Lidar accurately measures the distance, observes the positioning status of the robot in real time, and checks whether the positioning coordinates are accurate</a:t>
            </a:r>
            <a:endParaRPr 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25" name="矩形 24"/>
          <p:cNvSpPr/>
          <p:nvPr/>
        </p:nvSpPr>
        <p:spPr>
          <a:xfrm>
            <a:off x="1714500" y="3824605"/>
            <a:ext cx="4927600" cy="521970"/>
          </a:xfrm>
          <a:prstGeom prst="rect">
            <a:avLst/>
          </a:prstGeom>
        </p:spPr>
        <p:txBody>
          <a:bodyPr wrap="square">
            <a:spAutoFit/>
          </a:bodyPr>
          <a:p>
            <a:pPr algn="l">
              <a:lnSpc>
                <a:spcPct val="100000"/>
              </a:lnSpc>
              <a:spcAft>
                <a:spcPts val="600"/>
              </a:spcAft>
              <a:buClrTx/>
              <a:buSzTx/>
              <a:buFontTx/>
            </a:pPr>
            <a:r>
              <a:rPr 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Edit maps, build virtual walls, customize cleaning areas, and robots automatically perform mopping tasks</a:t>
            </a:r>
            <a:endParaRPr 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27" name="矩形 26"/>
          <p:cNvSpPr/>
          <p:nvPr/>
        </p:nvSpPr>
        <p:spPr>
          <a:xfrm>
            <a:off x="1714500" y="4585335"/>
            <a:ext cx="5003165" cy="521970"/>
          </a:xfrm>
          <a:prstGeom prst="rect">
            <a:avLst/>
          </a:prstGeom>
        </p:spPr>
        <p:txBody>
          <a:bodyPr wrap="square">
            <a:spAutoFit/>
          </a:bodyPr>
          <a:p>
            <a:pPr algn="l">
              <a:lnSpc>
                <a:spcPct val="100000"/>
              </a:lnSpc>
              <a:spcAft>
                <a:spcPts val="600"/>
              </a:spcAft>
              <a:buClrTx/>
              <a:buSzTx/>
              <a:buFontTx/>
            </a:pPr>
            <a:r>
              <a:rPr 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When performing cross-region mopping tasks, the robots must be on the same map and on the same floor</a:t>
            </a:r>
            <a:endParaRPr 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28" name="矩形 27"/>
          <p:cNvSpPr/>
          <p:nvPr/>
        </p:nvSpPr>
        <p:spPr>
          <a:xfrm>
            <a:off x="1714500" y="5298440"/>
            <a:ext cx="4822190" cy="737235"/>
          </a:xfrm>
          <a:prstGeom prst="rect">
            <a:avLst/>
          </a:prstGeom>
        </p:spPr>
        <p:txBody>
          <a:bodyPr wrap="square">
            <a:spAutoFit/>
          </a:bodyPr>
          <a:p>
            <a:pPr algn="l">
              <a:lnSpc>
                <a:spcPct val="100000"/>
              </a:lnSpc>
              <a:spcAft>
                <a:spcPts val="600"/>
              </a:spcAft>
              <a:buClrTx/>
              <a:buSzTx/>
              <a:buFontTx/>
            </a:pPr>
            <a:r>
              <a:rPr 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Log in to the background address of the robot, you can view the robot running data, power, mileage, location and other information, easy to operate</a:t>
            </a:r>
            <a:endParaRPr 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29" name="矩形 28"/>
          <p:cNvSpPr/>
          <p:nvPr/>
        </p:nvSpPr>
        <p:spPr>
          <a:xfrm>
            <a:off x="7214235" y="4845050"/>
            <a:ext cx="4427855" cy="594995"/>
          </a:xfrm>
          <a:prstGeom prst="rect">
            <a:avLst/>
          </a:prstGeom>
          <a:solidFill>
            <a:schemeClr val="tx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cs typeface="Arial" panose="020B0604020202020204" pitchFamily="34" charset="0"/>
            </a:endParaRPr>
          </a:p>
        </p:txBody>
      </p:sp>
      <p:sp>
        <p:nvSpPr>
          <p:cNvPr id="30" name="文本框 29"/>
          <p:cNvSpPr txBox="1"/>
          <p:nvPr/>
        </p:nvSpPr>
        <p:spPr>
          <a:xfrm>
            <a:off x="8052435" y="4944745"/>
            <a:ext cx="2750820" cy="337185"/>
          </a:xfrm>
          <a:prstGeom prst="rect">
            <a:avLst/>
          </a:prstGeom>
          <a:noFill/>
        </p:spPr>
        <p:txBody>
          <a:bodyPr wrap="square" rtlCol="0">
            <a:spAutoFit/>
          </a:bodyPr>
          <a:p>
            <a:pPr algn="ctr"/>
            <a:r>
              <a:rPr lang="zh-CN" altLang="en-US" sz="1600">
                <a:latin typeface="Arial" panose="020B0604020202020204" pitchFamily="34" charset="0"/>
                <a:ea typeface="微软雅黑" panose="020B0503020204020204" pitchFamily="34" charset="-122"/>
              </a:rPr>
              <a:t>Build a navigation map</a:t>
            </a:r>
            <a:endParaRPr lang="zh-CN" altLang="en-US" sz="1600">
              <a:latin typeface="Arial" panose="020B0604020202020204" pitchFamily="34" charset="0"/>
              <a:ea typeface="微软雅黑" panose="020B0503020204020204" pitchFamily="34" charset="-122"/>
            </a:endParaRPr>
          </a:p>
        </p:txBody>
      </p:sp>
      <p:grpSp>
        <p:nvGrpSpPr>
          <p:cNvPr id="3" name="组合 2"/>
          <p:cNvGrpSpPr/>
          <p:nvPr/>
        </p:nvGrpSpPr>
        <p:grpSpPr>
          <a:xfrm>
            <a:off x="1034415" y="1628140"/>
            <a:ext cx="555625" cy="478790"/>
            <a:chOff x="1357" y="2332"/>
            <a:chExt cx="875" cy="754"/>
          </a:xfrm>
        </p:grpSpPr>
        <p:sp>
          <p:nvSpPr>
            <p:cNvPr id="33" name="椭圆 32"/>
            <p:cNvSpPr/>
            <p:nvPr/>
          </p:nvSpPr>
          <p:spPr>
            <a:xfrm>
              <a:off x="1357" y="2332"/>
              <a:ext cx="754" cy="754"/>
            </a:xfrm>
            <a:prstGeom prst="ellipse">
              <a:avLst/>
            </a:prstGeom>
            <a:solidFill>
              <a:schemeClr val="bg1"/>
            </a:solidFill>
            <a:ln w="539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1462" y="2332"/>
              <a:ext cx="770" cy="725"/>
            </a:xfrm>
            <a:prstGeom prst="rect">
              <a:avLst/>
            </a:prstGeom>
            <a:noFill/>
            <a:ln>
              <a:noFill/>
            </a:ln>
          </p:spPr>
          <p:txBody>
            <a:bodyPr wrap="square" rtlCol="0">
              <a:spAutoFit/>
            </a:bodyPr>
            <a:p>
              <a:r>
                <a:rPr lang="en-US" altLang="zh-CN" sz="2400">
                  <a:solidFill>
                    <a:srgbClr val="4C89C0"/>
                  </a:solidFill>
                  <a:latin typeface="思源黑体 CN Bold" panose="020B0800000000000000" charset="-122"/>
                  <a:ea typeface="思源黑体 CN Bold" panose="020B0800000000000000" charset="-122"/>
                </a:rPr>
                <a:t>1</a:t>
              </a:r>
              <a:endParaRPr lang="en-US" altLang="zh-CN" sz="2400">
                <a:solidFill>
                  <a:srgbClr val="4C89C0"/>
                </a:solidFill>
                <a:latin typeface="思源黑体 CN Bold" panose="020B0800000000000000" charset="-122"/>
                <a:ea typeface="思源黑体 CN Bold" panose="020B0800000000000000" charset="-122"/>
              </a:endParaRPr>
            </a:p>
          </p:txBody>
        </p:sp>
      </p:grpSp>
      <p:grpSp>
        <p:nvGrpSpPr>
          <p:cNvPr id="35" name="组合 34"/>
          <p:cNvGrpSpPr/>
          <p:nvPr/>
        </p:nvGrpSpPr>
        <p:grpSpPr>
          <a:xfrm>
            <a:off x="1034415" y="2365375"/>
            <a:ext cx="555625" cy="478790"/>
            <a:chOff x="1357" y="3286"/>
            <a:chExt cx="875" cy="754"/>
          </a:xfrm>
        </p:grpSpPr>
        <p:sp>
          <p:nvSpPr>
            <p:cNvPr id="36" name="椭圆 35"/>
            <p:cNvSpPr/>
            <p:nvPr/>
          </p:nvSpPr>
          <p:spPr>
            <a:xfrm>
              <a:off x="1357" y="3286"/>
              <a:ext cx="754" cy="754"/>
            </a:xfrm>
            <a:prstGeom prst="ellipse">
              <a:avLst/>
            </a:prstGeom>
            <a:solidFill>
              <a:schemeClr val="bg1"/>
            </a:solidFill>
            <a:ln w="539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nvSpPr>
          <p:spPr>
            <a:xfrm>
              <a:off x="1462" y="3286"/>
              <a:ext cx="770" cy="725"/>
            </a:xfrm>
            <a:prstGeom prst="rect">
              <a:avLst/>
            </a:prstGeom>
            <a:noFill/>
            <a:ln>
              <a:noFill/>
            </a:ln>
          </p:spPr>
          <p:txBody>
            <a:bodyPr wrap="square" rtlCol="0">
              <a:spAutoFit/>
            </a:bodyPr>
            <a:p>
              <a:pPr algn="l">
                <a:buClrTx/>
                <a:buSzTx/>
                <a:buFontTx/>
              </a:pPr>
              <a:r>
                <a:rPr lang="en-US" altLang="zh-CN" sz="2400">
                  <a:solidFill>
                    <a:srgbClr val="4C89C0"/>
                  </a:solidFill>
                  <a:latin typeface="思源黑体 CN Bold" panose="020B0800000000000000" charset="-122"/>
                  <a:ea typeface="思源黑体 CN Bold" panose="020B0800000000000000" charset="-122"/>
                </a:rPr>
                <a:t>2</a:t>
              </a:r>
              <a:endParaRPr lang="en-US" altLang="zh-CN" sz="2400">
                <a:solidFill>
                  <a:srgbClr val="4C89C0"/>
                </a:solidFill>
                <a:latin typeface="思源黑体 CN Bold" panose="020B0800000000000000" charset="-122"/>
                <a:ea typeface="思源黑体 CN Bold" panose="020B0800000000000000" charset="-122"/>
              </a:endParaRPr>
            </a:p>
          </p:txBody>
        </p:sp>
      </p:grpSp>
      <p:grpSp>
        <p:nvGrpSpPr>
          <p:cNvPr id="38" name="组合 37"/>
          <p:cNvGrpSpPr/>
          <p:nvPr/>
        </p:nvGrpSpPr>
        <p:grpSpPr>
          <a:xfrm>
            <a:off x="1034415" y="3105785"/>
            <a:ext cx="555625" cy="478790"/>
            <a:chOff x="1357" y="3286"/>
            <a:chExt cx="875" cy="754"/>
          </a:xfrm>
        </p:grpSpPr>
        <p:sp>
          <p:nvSpPr>
            <p:cNvPr id="39" name="椭圆 38"/>
            <p:cNvSpPr/>
            <p:nvPr/>
          </p:nvSpPr>
          <p:spPr>
            <a:xfrm>
              <a:off x="1357" y="3286"/>
              <a:ext cx="754" cy="754"/>
            </a:xfrm>
            <a:prstGeom prst="ellipse">
              <a:avLst/>
            </a:prstGeom>
            <a:solidFill>
              <a:schemeClr val="bg1"/>
            </a:solidFill>
            <a:ln w="539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nvSpPr>
          <p:spPr>
            <a:xfrm>
              <a:off x="1462" y="3286"/>
              <a:ext cx="770" cy="725"/>
            </a:xfrm>
            <a:prstGeom prst="rect">
              <a:avLst/>
            </a:prstGeom>
            <a:noFill/>
            <a:ln>
              <a:noFill/>
            </a:ln>
          </p:spPr>
          <p:txBody>
            <a:bodyPr wrap="square" rtlCol="0">
              <a:spAutoFit/>
            </a:bodyPr>
            <a:p>
              <a:pPr algn="l">
                <a:buClrTx/>
                <a:buSzTx/>
                <a:buFontTx/>
              </a:pPr>
              <a:r>
                <a:rPr lang="en-US" altLang="zh-CN" sz="2400">
                  <a:solidFill>
                    <a:srgbClr val="4C89C0"/>
                  </a:solidFill>
                  <a:latin typeface="思源黑体 CN Bold" panose="020B0800000000000000" charset="-122"/>
                  <a:ea typeface="思源黑体 CN Bold" panose="020B0800000000000000" charset="-122"/>
                </a:rPr>
                <a:t>3</a:t>
              </a:r>
              <a:endParaRPr lang="en-US" altLang="zh-CN" sz="2400">
                <a:solidFill>
                  <a:srgbClr val="4C89C0"/>
                </a:solidFill>
                <a:latin typeface="思源黑体 CN Bold" panose="020B0800000000000000" charset="-122"/>
                <a:ea typeface="思源黑体 CN Bold" panose="020B0800000000000000" charset="-122"/>
              </a:endParaRPr>
            </a:p>
          </p:txBody>
        </p:sp>
      </p:grpSp>
      <p:grpSp>
        <p:nvGrpSpPr>
          <p:cNvPr id="41" name="组合 40"/>
          <p:cNvGrpSpPr/>
          <p:nvPr/>
        </p:nvGrpSpPr>
        <p:grpSpPr>
          <a:xfrm>
            <a:off x="1034415" y="3811905"/>
            <a:ext cx="555625" cy="478790"/>
            <a:chOff x="1357" y="2332"/>
            <a:chExt cx="875" cy="754"/>
          </a:xfrm>
        </p:grpSpPr>
        <p:sp>
          <p:nvSpPr>
            <p:cNvPr id="42" name="椭圆 41"/>
            <p:cNvSpPr/>
            <p:nvPr/>
          </p:nvSpPr>
          <p:spPr>
            <a:xfrm>
              <a:off x="1357" y="2332"/>
              <a:ext cx="754" cy="754"/>
            </a:xfrm>
            <a:prstGeom prst="ellipse">
              <a:avLst/>
            </a:prstGeom>
            <a:solidFill>
              <a:schemeClr val="bg1"/>
            </a:solidFill>
            <a:ln w="539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文本框 42"/>
            <p:cNvSpPr txBox="1"/>
            <p:nvPr/>
          </p:nvSpPr>
          <p:spPr>
            <a:xfrm>
              <a:off x="1462" y="2332"/>
              <a:ext cx="770" cy="725"/>
            </a:xfrm>
            <a:prstGeom prst="rect">
              <a:avLst/>
            </a:prstGeom>
            <a:noFill/>
            <a:ln>
              <a:noFill/>
            </a:ln>
          </p:spPr>
          <p:txBody>
            <a:bodyPr wrap="square" rtlCol="0">
              <a:spAutoFit/>
            </a:bodyPr>
            <a:p>
              <a:pPr algn="l">
                <a:buClrTx/>
                <a:buSzTx/>
                <a:buFontTx/>
              </a:pPr>
              <a:r>
                <a:rPr lang="en-US" altLang="zh-CN" sz="2400">
                  <a:solidFill>
                    <a:srgbClr val="4C89C0"/>
                  </a:solidFill>
                  <a:latin typeface="思源黑体 CN Bold" panose="020B0800000000000000" charset="-122"/>
                  <a:ea typeface="思源黑体 CN Bold" panose="020B0800000000000000" charset="-122"/>
                </a:rPr>
                <a:t>4</a:t>
              </a:r>
              <a:endParaRPr lang="en-US" altLang="zh-CN" sz="2400">
                <a:solidFill>
                  <a:srgbClr val="4C89C0"/>
                </a:solidFill>
                <a:latin typeface="思源黑体 CN Bold" panose="020B0800000000000000" charset="-122"/>
                <a:ea typeface="思源黑体 CN Bold" panose="020B0800000000000000" charset="-122"/>
              </a:endParaRPr>
            </a:p>
          </p:txBody>
        </p:sp>
      </p:grpSp>
      <p:grpSp>
        <p:nvGrpSpPr>
          <p:cNvPr id="44" name="组合 43"/>
          <p:cNvGrpSpPr/>
          <p:nvPr/>
        </p:nvGrpSpPr>
        <p:grpSpPr>
          <a:xfrm>
            <a:off x="1034415" y="4589145"/>
            <a:ext cx="555625" cy="478790"/>
            <a:chOff x="1357" y="3286"/>
            <a:chExt cx="875" cy="754"/>
          </a:xfrm>
        </p:grpSpPr>
        <p:sp>
          <p:nvSpPr>
            <p:cNvPr id="45" name="椭圆 44"/>
            <p:cNvSpPr/>
            <p:nvPr/>
          </p:nvSpPr>
          <p:spPr>
            <a:xfrm>
              <a:off x="1357" y="3286"/>
              <a:ext cx="754" cy="754"/>
            </a:xfrm>
            <a:prstGeom prst="ellipse">
              <a:avLst/>
            </a:prstGeom>
            <a:solidFill>
              <a:schemeClr val="bg1"/>
            </a:solidFill>
            <a:ln w="539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文本框 45"/>
            <p:cNvSpPr txBox="1"/>
            <p:nvPr/>
          </p:nvSpPr>
          <p:spPr>
            <a:xfrm>
              <a:off x="1462" y="3286"/>
              <a:ext cx="770" cy="725"/>
            </a:xfrm>
            <a:prstGeom prst="rect">
              <a:avLst/>
            </a:prstGeom>
            <a:noFill/>
            <a:ln>
              <a:noFill/>
            </a:ln>
          </p:spPr>
          <p:txBody>
            <a:bodyPr wrap="square" rtlCol="0">
              <a:spAutoFit/>
            </a:bodyPr>
            <a:p>
              <a:pPr algn="l">
                <a:buClrTx/>
                <a:buSzTx/>
                <a:buFontTx/>
              </a:pPr>
              <a:r>
                <a:rPr lang="en-US" altLang="zh-CN" sz="2400">
                  <a:solidFill>
                    <a:srgbClr val="4C89C0"/>
                  </a:solidFill>
                  <a:latin typeface="思源黑体 CN Bold" panose="020B0800000000000000" charset="-122"/>
                  <a:ea typeface="思源黑体 CN Bold" panose="020B0800000000000000" charset="-122"/>
                </a:rPr>
                <a:t>5</a:t>
              </a:r>
              <a:endParaRPr lang="en-US" altLang="zh-CN" sz="2400">
                <a:solidFill>
                  <a:srgbClr val="4C89C0"/>
                </a:solidFill>
                <a:latin typeface="思源黑体 CN Bold" panose="020B0800000000000000" charset="-122"/>
                <a:ea typeface="思源黑体 CN Bold" panose="020B0800000000000000" charset="-122"/>
              </a:endParaRPr>
            </a:p>
          </p:txBody>
        </p:sp>
      </p:grpSp>
      <p:grpSp>
        <p:nvGrpSpPr>
          <p:cNvPr id="47" name="组合 46"/>
          <p:cNvGrpSpPr/>
          <p:nvPr/>
        </p:nvGrpSpPr>
        <p:grpSpPr>
          <a:xfrm>
            <a:off x="1034415" y="5367655"/>
            <a:ext cx="555625" cy="478790"/>
            <a:chOff x="1357" y="3286"/>
            <a:chExt cx="875" cy="754"/>
          </a:xfrm>
        </p:grpSpPr>
        <p:sp>
          <p:nvSpPr>
            <p:cNvPr id="48" name="椭圆 47"/>
            <p:cNvSpPr/>
            <p:nvPr/>
          </p:nvSpPr>
          <p:spPr>
            <a:xfrm>
              <a:off x="1357" y="3286"/>
              <a:ext cx="754" cy="754"/>
            </a:xfrm>
            <a:prstGeom prst="ellipse">
              <a:avLst/>
            </a:prstGeom>
            <a:solidFill>
              <a:schemeClr val="bg1"/>
            </a:solidFill>
            <a:ln w="539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文本框 48"/>
            <p:cNvSpPr txBox="1"/>
            <p:nvPr/>
          </p:nvSpPr>
          <p:spPr>
            <a:xfrm>
              <a:off x="1462" y="3286"/>
              <a:ext cx="770" cy="725"/>
            </a:xfrm>
            <a:prstGeom prst="rect">
              <a:avLst/>
            </a:prstGeom>
            <a:noFill/>
            <a:ln>
              <a:noFill/>
            </a:ln>
          </p:spPr>
          <p:txBody>
            <a:bodyPr wrap="square" rtlCol="0">
              <a:spAutoFit/>
            </a:bodyPr>
            <a:p>
              <a:r>
                <a:rPr lang="en-US" altLang="zh-CN" sz="2400">
                  <a:solidFill>
                    <a:srgbClr val="4C89C0"/>
                  </a:solidFill>
                  <a:latin typeface="思源黑体 CN Bold" panose="020B0800000000000000" charset="-122"/>
                  <a:ea typeface="思源黑体 CN Bold" panose="020B0800000000000000" charset="-122"/>
                </a:rPr>
                <a:t>6</a:t>
              </a:r>
              <a:endParaRPr lang="en-US" altLang="zh-CN" sz="2400">
                <a:solidFill>
                  <a:srgbClr val="4C89C0"/>
                </a:solidFill>
                <a:latin typeface="思源黑体 CN Bold" panose="020B0800000000000000" charset="-122"/>
                <a:ea typeface="思源黑体 CN Bold" panose="020B0800000000000000" charset="-122"/>
              </a:endParaRPr>
            </a:p>
          </p:txBody>
        </p:sp>
      </p:grpSp>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41" presetClass="entr" presetSubtype="0" fill="hold" grpId="0" nodeType="withEffect">
                                  <p:stCondLst>
                                    <p:cond delay="250"/>
                                  </p:stCondLst>
                                  <p:iterate type="lt">
                                    <p:tmPct val="10000"/>
                                  </p:iterate>
                                  <p:childTnLst>
                                    <p:set>
                                      <p:cBhvr>
                                        <p:cTn id="10" dur="1" fill="hold">
                                          <p:stCondLst>
                                            <p:cond delay="0"/>
                                          </p:stCondLst>
                                        </p:cTn>
                                        <p:tgtEl>
                                          <p:spTgt spid="22"/>
                                        </p:tgtEl>
                                        <p:attrNameLst>
                                          <p:attrName>style.visibility</p:attrName>
                                        </p:attrNameLst>
                                      </p:cBhvr>
                                      <p:to>
                                        <p:strVal val="visible"/>
                                      </p:to>
                                    </p:set>
                                    <p:anim calcmode="lin" valueType="num">
                                      <p:cBhvr>
                                        <p:cTn id="11" dur="25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22"/>
                                        </p:tgtEl>
                                        <p:attrNameLst>
                                          <p:attrName>ppt_y</p:attrName>
                                        </p:attrNameLst>
                                      </p:cBhvr>
                                      <p:tavLst>
                                        <p:tav tm="0">
                                          <p:val>
                                            <p:strVal val="#ppt_y"/>
                                          </p:val>
                                        </p:tav>
                                        <p:tav tm="100000">
                                          <p:val>
                                            <p:strVal val="#ppt_y"/>
                                          </p:val>
                                        </p:tav>
                                      </p:tavLst>
                                    </p:anim>
                                    <p:anim calcmode="lin" valueType="num">
                                      <p:cBhvr>
                                        <p:cTn id="13" dur="25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22"/>
                                        </p:tgtEl>
                                      </p:cBhvr>
                                    </p:animEffect>
                                  </p:childTnLst>
                                </p:cTn>
                              </p:par>
                              <p:par>
                                <p:cTn id="16" presetID="41" presetClass="entr" presetSubtype="0" fill="hold" grpId="0" nodeType="withEffect">
                                  <p:stCondLst>
                                    <p:cond delay="250"/>
                                  </p:stCondLst>
                                  <p:iterate type="lt">
                                    <p:tmPct val="10000"/>
                                  </p:iterate>
                                  <p:childTnLst>
                                    <p:set>
                                      <p:cBhvr>
                                        <p:cTn id="17" dur="1" fill="hold">
                                          <p:stCondLst>
                                            <p:cond delay="0"/>
                                          </p:stCondLst>
                                        </p:cTn>
                                        <p:tgtEl>
                                          <p:spTgt spid="23"/>
                                        </p:tgtEl>
                                        <p:attrNameLst>
                                          <p:attrName>style.visibility</p:attrName>
                                        </p:attrNameLst>
                                      </p:cBhvr>
                                      <p:to>
                                        <p:strVal val="visible"/>
                                      </p:to>
                                    </p:set>
                                    <p:anim calcmode="lin" valueType="num">
                                      <p:cBhvr>
                                        <p:cTn id="18" dur="25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9" dur="250" fill="hold"/>
                                        <p:tgtEl>
                                          <p:spTgt spid="23"/>
                                        </p:tgtEl>
                                        <p:attrNameLst>
                                          <p:attrName>ppt_y</p:attrName>
                                        </p:attrNameLst>
                                      </p:cBhvr>
                                      <p:tavLst>
                                        <p:tav tm="0">
                                          <p:val>
                                            <p:strVal val="#ppt_y"/>
                                          </p:val>
                                        </p:tav>
                                        <p:tav tm="100000">
                                          <p:val>
                                            <p:strVal val="#ppt_y"/>
                                          </p:val>
                                        </p:tav>
                                      </p:tavLst>
                                    </p:anim>
                                    <p:anim calcmode="lin" valueType="num">
                                      <p:cBhvr>
                                        <p:cTn id="20" dur="25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1" dur="25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250" tmFilter="0,0; .5, 1; 1, 1"/>
                                        <p:tgtEl>
                                          <p:spTgt spid="23"/>
                                        </p:tgtEl>
                                      </p:cBhvr>
                                    </p:animEffect>
                                  </p:childTnLst>
                                </p:cTn>
                              </p:par>
                              <p:par>
                                <p:cTn id="23" presetID="41" presetClass="entr" presetSubtype="0" fill="hold" grpId="0" nodeType="withEffect">
                                  <p:stCondLst>
                                    <p:cond delay="250"/>
                                  </p:stCondLst>
                                  <p:iterate type="lt">
                                    <p:tmPct val="10000"/>
                                  </p:iterate>
                                  <p:childTnLst>
                                    <p:set>
                                      <p:cBhvr>
                                        <p:cTn id="24" dur="1" fill="hold">
                                          <p:stCondLst>
                                            <p:cond delay="0"/>
                                          </p:stCondLst>
                                        </p:cTn>
                                        <p:tgtEl>
                                          <p:spTgt spid="24"/>
                                        </p:tgtEl>
                                        <p:attrNameLst>
                                          <p:attrName>style.visibility</p:attrName>
                                        </p:attrNameLst>
                                      </p:cBhvr>
                                      <p:to>
                                        <p:strVal val="visible"/>
                                      </p:to>
                                    </p:set>
                                    <p:anim calcmode="lin" valueType="num">
                                      <p:cBhvr>
                                        <p:cTn id="25"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24"/>
                                        </p:tgtEl>
                                        <p:attrNameLst>
                                          <p:attrName>ppt_y</p:attrName>
                                        </p:attrNameLst>
                                      </p:cBhvr>
                                      <p:tavLst>
                                        <p:tav tm="0">
                                          <p:val>
                                            <p:strVal val="#ppt_y"/>
                                          </p:val>
                                        </p:tav>
                                        <p:tav tm="100000">
                                          <p:val>
                                            <p:strVal val="#ppt_y"/>
                                          </p:val>
                                        </p:tav>
                                      </p:tavLst>
                                    </p:anim>
                                    <p:anim calcmode="lin" valueType="num">
                                      <p:cBhvr>
                                        <p:cTn id="27"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24"/>
                                        </p:tgtEl>
                                      </p:cBhvr>
                                    </p:animEffect>
                                  </p:childTnLst>
                                </p:cTn>
                              </p:par>
                              <p:par>
                                <p:cTn id="30" presetID="41" presetClass="entr" presetSubtype="0" fill="hold" grpId="0" nodeType="withEffect">
                                  <p:stCondLst>
                                    <p:cond delay="250"/>
                                  </p:stCondLst>
                                  <p:iterate type="lt">
                                    <p:tmPct val="10000"/>
                                  </p:iterate>
                                  <p:childTnLst>
                                    <p:set>
                                      <p:cBhvr>
                                        <p:cTn id="31" dur="1" fill="hold">
                                          <p:stCondLst>
                                            <p:cond delay="0"/>
                                          </p:stCondLst>
                                        </p:cTn>
                                        <p:tgtEl>
                                          <p:spTgt spid="25"/>
                                        </p:tgtEl>
                                        <p:attrNameLst>
                                          <p:attrName>style.visibility</p:attrName>
                                        </p:attrNameLst>
                                      </p:cBhvr>
                                      <p:to>
                                        <p:strVal val="visible"/>
                                      </p:to>
                                    </p:set>
                                    <p:anim calcmode="lin" valueType="num">
                                      <p:cBhvr>
                                        <p:cTn id="32" dur="25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33" dur="250" fill="hold"/>
                                        <p:tgtEl>
                                          <p:spTgt spid="25"/>
                                        </p:tgtEl>
                                        <p:attrNameLst>
                                          <p:attrName>ppt_y</p:attrName>
                                        </p:attrNameLst>
                                      </p:cBhvr>
                                      <p:tavLst>
                                        <p:tav tm="0">
                                          <p:val>
                                            <p:strVal val="#ppt_y"/>
                                          </p:val>
                                        </p:tav>
                                        <p:tav tm="100000">
                                          <p:val>
                                            <p:strVal val="#ppt_y"/>
                                          </p:val>
                                        </p:tav>
                                      </p:tavLst>
                                    </p:anim>
                                    <p:anim calcmode="lin" valueType="num">
                                      <p:cBhvr>
                                        <p:cTn id="34" dur="25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35" dur="25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250" tmFilter="0,0; .5, 1; 1, 1"/>
                                        <p:tgtEl>
                                          <p:spTgt spid="25"/>
                                        </p:tgtEl>
                                      </p:cBhvr>
                                    </p:animEffect>
                                  </p:childTnLst>
                                </p:cTn>
                              </p:par>
                              <p:par>
                                <p:cTn id="37" presetID="41" presetClass="entr" presetSubtype="0" fill="hold" grpId="0" nodeType="withEffect">
                                  <p:stCondLst>
                                    <p:cond delay="250"/>
                                  </p:stCondLst>
                                  <p:iterate type="lt">
                                    <p:tmPct val="10000"/>
                                  </p:iterate>
                                  <p:childTnLst>
                                    <p:set>
                                      <p:cBhvr>
                                        <p:cTn id="38" dur="1" fill="hold">
                                          <p:stCondLst>
                                            <p:cond delay="0"/>
                                          </p:stCondLst>
                                        </p:cTn>
                                        <p:tgtEl>
                                          <p:spTgt spid="27"/>
                                        </p:tgtEl>
                                        <p:attrNameLst>
                                          <p:attrName>style.visibility</p:attrName>
                                        </p:attrNameLst>
                                      </p:cBhvr>
                                      <p:to>
                                        <p:strVal val="visible"/>
                                      </p:to>
                                    </p:set>
                                    <p:anim calcmode="lin" valueType="num">
                                      <p:cBhvr>
                                        <p:cTn id="39" dur="25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27"/>
                                        </p:tgtEl>
                                        <p:attrNameLst>
                                          <p:attrName>ppt_y</p:attrName>
                                        </p:attrNameLst>
                                      </p:cBhvr>
                                      <p:tavLst>
                                        <p:tav tm="0">
                                          <p:val>
                                            <p:strVal val="#ppt_y"/>
                                          </p:val>
                                        </p:tav>
                                        <p:tav tm="100000">
                                          <p:val>
                                            <p:strVal val="#ppt_y"/>
                                          </p:val>
                                        </p:tav>
                                      </p:tavLst>
                                    </p:anim>
                                    <p:anim calcmode="lin" valueType="num">
                                      <p:cBhvr>
                                        <p:cTn id="41" dur="25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27"/>
                                        </p:tgtEl>
                                      </p:cBhvr>
                                    </p:animEffect>
                                  </p:childTnLst>
                                </p:cTn>
                              </p:par>
                              <p:par>
                                <p:cTn id="44" presetID="41" presetClass="entr" presetSubtype="0" fill="hold" grpId="0" nodeType="withEffect">
                                  <p:stCondLst>
                                    <p:cond delay="250"/>
                                  </p:stCondLst>
                                  <p:iterate type="lt">
                                    <p:tmPct val="10000"/>
                                  </p:iterate>
                                  <p:childTnLst>
                                    <p:set>
                                      <p:cBhvr>
                                        <p:cTn id="45" dur="1" fill="hold">
                                          <p:stCondLst>
                                            <p:cond delay="0"/>
                                          </p:stCondLst>
                                        </p:cTn>
                                        <p:tgtEl>
                                          <p:spTgt spid="28"/>
                                        </p:tgtEl>
                                        <p:attrNameLst>
                                          <p:attrName>style.visibility</p:attrName>
                                        </p:attrNameLst>
                                      </p:cBhvr>
                                      <p:to>
                                        <p:strVal val="visible"/>
                                      </p:to>
                                    </p:set>
                                    <p:anim calcmode="lin" valueType="num">
                                      <p:cBhvr>
                                        <p:cTn id="46" dur="25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28"/>
                                        </p:tgtEl>
                                        <p:attrNameLst>
                                          <p:attrName>ppt_y</p:attrName>
                                        </p:attrNameLst>
                                      </p:cBhvr>
                                      <p:tavLst>
                                        <p:tav tm="0">
                                          <p:val>
                                            <p:strVal val="#ppt_y"/>
                                          </p:val>
                                        </p:tav>
                                        <p:tav tm="100000">
                                          <p:val>
                                            <p:strVal val="#ppt_y"/>
                                          </p:val>
                                        </p:tav>
                                      </p:tavLst>
                                    </p:anim>
                                    <p:anim calcmode="lin" valueType="num">
                                      <p:cBhvr>
                                        <p:cTn id="48" dur="25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2" grpId="0"/>
      <p:bldP spid="23" grpId="0"/>
      <p:bldP spid="24" grpId="0"/>
      <p:bldP spid="25"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228600" y="342900"/>
            <a:ext cx="8258810" cy="521970"/>
          </a:xfrm>
          <a:prstGeom prst="rect">
            <a:avLst/>
          </a:prstGeom>
          <a:noFill/>
        </p:spPr>
        <p:txBody>
          <a:bodyPr wrap="square" rtlCol="0">
            <a:spAutoFit/>
          </a:bodyPr>
          <a:p>
            <a:pPr algn="l"/>
            <a:r>
              <a:rPr lang="en-US" altLang="zh-CN" sz="2800" dirty="0" smtClean="0">
                <a:latin typeface="微软雅黑" panose="020B0503020204020204" pitchFamily="34" charset="-122"/>
                <a:ea typeface="微软雅黑" panose="020B0503020204020204" pitchFamily="34" charset="-122"/>
                <a:cs typeface="微软雅黑" panose="020B0503020204020204" pitchFamily="34" charset="-122"/>
              </a:rPr>
              <a:t>2.7 </a:t>
            </a:r>
            <a:r>
              <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rPr>
              <a:t>Product commercial value</a:t>
            </a:r>
            <a:endPar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2905760" y="2783840"/>
            <a:ext cx="3355975" cy="2037080"/>
            <a:chOff x="4576" y="2998"/>
            <a:chExt cx="7100" cy="4309"/>
          </a:xfrm>
        </p:grpSpPr>
        <p:sp>
          <p:nvSpPr>
            <p:cNvPr id="2" name="任意多边形 1"/>
            <p:cNvSpPr/>
            <p:nvPr/>
          </p:nvSpPr>
          <p:spPr>
            <a:xfrm rot="5400000">
              <a:off x="9383" y="3105"/>
              <a:ext cx="2122" cy="1908"/>
            </a:xfrm>
            <a:custGeom>
              <a:avLst/>
              <a:gdLst>
                <a:gd name="connsiteX0" fmla="*/ 0 w 1834305"/>
                <a:gd name="connsiteY0" fmla="*/ 1078825 h 1640637"/>
                <a:gd name="connsiteX1" fmla="*/ 1834305 w 1834305"/>
                <a:gd name="connsiteY1" fmla="*/ 0 h 1640637"/>
                <a:gd name="connsiteX2" fmla="*/ 1834305 w 1834305"/>
                <a:gd name="connsiteY2" fmla="*/ 1399285 h 1640637"/>
                <a:gd name="connsiteX3" fmla="*/ 1774909 w 1834305"/>
                <a:gd name="connsiteY3" fmla="*/ 1396286 h 1640637"/>
                <a:gd name="connsiteX4" fmla="*/ 1034741 w 1834305"/>
                <a:gd name="connsiteY4" fmla="*/ 1622376 h 1640637"/>
                <a:gd name="connsiteX5" fmla="*/ 1010322 w 1834305"/>
                <a:gd name="connsiteY5" fmla="*/ 1640637 h 164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305" h="1640637">
                  <a:moveTo>
                    <a:pt x="0" y="1078825"/>
                  </a:moveTo>
                  <a:cubicBezTo>
                    <a:pt x="370288" y="412925"/>
                    <a:pt x="1072376" y="0"/>
                    <a:pt x="1834305" y="0"/>
                  </a:cubicBezTo>
                  <a:lnTo>
                    <a:pt x="1834305" y="1399285"/>
                  </a:lnTo>
                  <a:lnTo>
                    <a:pt x="1774909" y="1396286"/>
                  </a:lnTo>
                  <a:cubicBezTo>
                    <a:pt x="1500734" y="1396286"/>
                    <a:pt x="1246027" y="1479635"/>
                    <a:pt x="1034741" y="1622376"/>
                  </a:cubicBezTo>
                  <a:lnTo>
                    <a:pt x="1010322" y="1640637"/>
                  </a:ln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391" tIns="33696" rIns="67391" bIns="33696" anchor="ctr"/>
            <a:lstStyle/>
            <a:p>
              <a:pPr algn="ctr">
                <a:defRPr/>
              </a:pPr>
              <a:endParaRPr lang="zh-CN" altLang="en-US" dirty="0">
                <a:solidFill>
                  <a:schemeClr val="tx1"/>
                </a:solidFill>
                <a:latin typeface="字魂59号-创粗黑" panose="00000500000000000000" pitchFamily="2" charset="-122"/>
                <a:ea typeface="字魂59号-创粗黑" panose="00000500000000000000" pitchFamily="2" charset="-122"/>
                <a:cs typeface="+mn-ea"/>
              </a:endParaRPr>
            </a:p>
          </p:txBody>
        </p:sp>
        <p:sp>
          <p:nvSpPr>
            <p:cNvPr id="3" name="任意多边形 2"/>
            <p:cNvSpPr/>
            <p:nvPr/>
          </p:nvSpPr>
          <p:spPr>
            <a:xfrm rot="9058301">
              <a:off x="9543" y="5005"/>
              <a:ext cx="2133" cy="2043"/>
            </a:xfrm>
            <a:custGeom>
              <a:avLst/>
              <a:gdLst>
                <a:gd name="connsiteX0" fmla="*/ 1234014 w 1834305"/>
                <a:gd name="connsiteY0" fmla="*/ 1765026 h 1765026"/>
                <a:gd name="connsiteX1" fmla="*/ 0 w 1834305"/>
                <a:gd name="connsiteY1" fmla="*/ 1078825 h 1765026"/>
                <a:gd name="connsiteX2" fmla="*/ 1834305 w 1834305"/>
                <a:gd name="connsiteY2" fmla="*/ 0 h 1765026"/>
                <a:gd name="connsiteX3" fmla="*/ 1834305 w 1834305"/>
                <a:gd name="connsiteY3" fmla="*/ 1269819 h 1765026"/>
                <a:gd name="connsiteX4" fmla="*/ 1737433 w 1834305"/>
                <a:gd name="connsiteY4" fmla="*/ 1313321 h 1765026"/>
                <a:gd name="connsiteX5" fmla="*/ 1252240 w 1834305"/>
                <a:gd name="connsiteY5" fmla="*/ 1735766 h 176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305" h="1765026">
                  <a:moveTo>
                    <a:pt x="1234014" y="1765026"/>
                  </a:moveTo>
                  <a:lnTo>
                    <a:pt x="0" y="1078825"/>
                  </a:lnTo>
                  <a:cubicBezTo>
                    <a:pt x="370288" y="412925"/>
                    <a:pt x="1072376" y="0"/>
                    <a:pt x="1834305" y="0"/>
                  </a:cubicBezTo>
                  <a:lnTo>
                    <a:pt x="1834305" y="1269819"/>
                  </a:lnTo>
                  <a:lnTo>
                    <a:pt x="1737433" y="1313321"/>
                  </a:lnTo>
                  <a:cubicBezTo>
                    <a:pt x="1547988" y="1409553"/>
                    <a:pt x="1379974" y="1552166"/>
                    <a:pt x="1252240" y="173576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7391" tIns="33696" rIns="67391" bIns="33696" anchor="ctr"/>
            <a:lstStyle/>
            <a:p>
              <a:pPr algn="ctr">
                <a:defRPr/>
              </a:pPr>
              <a:endParaRPr lang="zh-CN" altLang="en-US" dirty="0">
                <a:solidFill>
                  <a:schemeClr val="tx1"/>
                </a:solidFill>
                <a:latin typeface="字魂59号-创粗黑" panose="00000500000000000000" pitchFamily="2" charset="-122"/>
                <a:ea typeface="字魂59号-创粗黑" panose="00000500000000000000" pitchFamily="2" charset="-122"/>
                <a:cs typeface="+mn-ea"/>
              </a:endParaRPr>
            </a:p>
          </p:txBody>
        </p:sp>
        <p:sp>
          <p:nvSpPr>
            <p:cNvPr id="4" name="任意多边形 3"/>
            <p:cNvSpPr/>
            <p:nvPr/>
          </p:nvSpPr>
          <p:spPr>
            <a:xfrm rot="16200000">
              <a:off x="4737" y="5299"/>
              <a:ext cx="2124" cy="1892"/>
            </a:xfrm>
            <a:custGeom>
              <a:avLst/>
              <a:gdLst>
                <a:gd name="connsiteX0" fmla="*/ 1834305 w 1834305"/>
                <a:gd name="connsiteY0" fmla="*/ 0 h 1626600"/>
                <a:gd name="connsiteX1" fmla="*/ 1834305 w 1834305"/>
                <a:gd name="connsiteY1" fmla="*/ 1331393 h 1626600"/>
                <a:gd name="connsiteX2" fmla="*/ 1818726 w 1834305"/>
                <a:gd name="connsiteY2" fmla="*/ 1330606 h 1626600"/>
                <a:gd name="connsiteX3" fmla="*/ 1078559 w 1834305"/>
                <a:gd name="connsiteY3" fmla="*/ 1556696 h 1626600"/>
                <a:gd name="connsiteX4" fmla="*/ 985078 w 1834305"/>
                <a:gd name="connsiteY4" fmla="*/ 1626600 h 1626600"/>
                <a:gd name="connsiteX5" fmla="*/ 0 w 1834305"/>
                <a:gd name="connsiteY5" fmla="*/ 1078825 h 1626600"/>
                <a:gd name="connsiteX6" fmla="*/ 1834305 w 1834305"/>
                <a:gd name="connsiteY6" fmla="*/ 0 h 162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05" h="1626600">
                  <a:moveTo>
                    <a:pt x="1834305" y="0"/>
                  </a:moveTo>
                  <a:lnTo>
                    <a:pt x="1834305" y="1331393"/>
                  </a:lnTo>
                  <a:lnTo>
                    <a:pt x="1818726" y="1330606"/>
                  </a:lnTo>
                  <a:cubicBezTo>
                    <a:pt x="1544551" y="1330606"/>
                    <a:pt x="1289844" y="1413955"/>
                    <a:pt x="1078559" y="1556696"/>
                  </a:cubicBezTo>
                  <a:lnTo>
                    <a:pt x="985078" y="1626600"/>
                  </a:lnTo>
                  <a:lnTo>
                    <a:pt x="0" y="1078825"/>
                  </a:lnTo>
                  <a:cubicBezTo>
                    <a:pt x="370288" y="412925"/>
                    <a:pt x="1072376" y="0"/>
                    <a:pt x="1834305"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391" tIns="33696" rIns="67391" bIns="33696" anchor="ctr"/>
            <a:lstStyle/>
            <a:p>
              <a:pPr algn="ctr">
                <a:defRPr/>
              </a:pPr>
              <a:endParaRPr lang="zh-CN" altLang="en-US" dirty="0">
                <a:solidFill>
                  <a:schemeClr val="tx1"/>
                </a:solidFill>
                <a:latin typeface="字魂59号-创粗黑" panose="00000500000000000000" pitchFamily="2" charset="-122"/>
                <a:ea typeface="字魂59号-创粗黑" panose="00000500000000000000" pitchFamily="2" charset="-122"/>
                <a:cs typeface="+mn-ea"/>
              </a:endParaRPr>
            </a:p>
          </p:txBody>
        </p:sp>
        <p:sp>
          <p:nvSpPr>
            <p:cNvPr id="5" name="任意多边形 4"/>
            <p:cNvSpPr/>
            <p:nvPr/>
          </p:nvSpPr>
          <p:spPr>
            <a:xfrm rot="19800000">
              <a:off x="4576" y="3314"/>
              <a:ext cx="2133" cy="1997"/>
            </a:xfrm>
            <a:custGeom>
              <a:avLst/>
              <a:gdLst>
                <a:gd name="connsiteX0" fmla="*/ 1834305 w 1834305"/>
                <a:gd name="connsiteY0" fmla="*/ 0 h 1725513"/>
                <a:gd name="connsiteX1" fmla="*/ 1834305 w 1834305"/>
                <a:gd name="connsiteY1" fmla="*/ 1154275 h 1725513"/>
                <a:gd name="connsiteX2" fmla="*/ 1727097 w 1834305"/>
                <a:gd name="connsiteY2" fmla="*/ 1200250 h 1725513"/>
                <a:gd name="connsiteX3" fmla="*/ 1234810 w 1834305"/>
                <a:gd name="connsiteY3" fmla="*/ 1614406 h 1725513"/>
                <a:gd name="connsiteX4" fmla="*/ 1162957 w 1834305"/>
                <a:gd name="connsiteY4" fmla="*/ 1725513 h 1725513"/>
                <a:gd name="connsiteX5" fmla="*/ 0 w 1834305"/>
                <a:gd name="connsiteY5" fmla="*/ 1078825 h 1725513"/>
                <a:gd name="connsiteX6" fmla="*/ 1834305 w 1834305"/>
                <a:gd name="connsiteY6" fmla="*/ 0 h 17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05" h="1725513">
                  <a:moveTo>
                    <a:pt x="1834305" y="0"/>
                  </a:moveTo>
                  <a:lnTo>
                    <a:pt x="1834305" y="1154275"/>
                  </a:lnTo>
                  <a:lnTo>
                    <a:pt x="1727097" y="1200250"/>
                  </a:lnTo>
                  <a:cubicBezTo>
                    <a:pt x="1536047" y="1293256"/>
                    <a:pt x="1365639" y="1432999"/>
                    <a:pt x="1234810" y="1614406"/>
                  </a:cubicBezTo>
                  <a:lnTo>
                    <a:pt x="1162957" y="1725513"/>
                  </a:lnTo>
                  <a:lnTo>
                    <a:pt x="0" y="1078825"/>
                  </a:lnTo>
                  <a:cubicBezTo>
                    <a:pt x="370288" y="412925"/>
                    <a:pt x="1072376" y="0"/>
                    <a:pt x="183430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7391" tIns="33696" rIns="67391" bIns="33696" anchor="ctr"/>
            <a:lstStyle/>
            <a:p>
              <a:pPr algn="ctr">
                <a:defRPr/>
              </a:pPr>
              <a:endParaRPr lang="zh-CN" altLang="en-US" dirty="0">
                <a:solidFill>
                  <a:schemeClr val="tx1"/>
                </a:solidFill>
                <a:latin typeface="字魂59号-创粗黑" panose="00000500000000000000" pitchFamily="2" charset="-122"/>
                <a:ea typeface="字魂59号-创粗黑" panose="00000500000000000000" pitchFamily="2" charset="-122"/>
                <a:cs typeface="+mn-ea"/>
              </a:endParaRPr>
            </a:p>
          </p:txBody>
        </p:sp>
        <p:sp>
          <p:nvSpPr>
            <p:cNvPr id="6" name="椭圆 5"/>
            <p:cNvSpPr/>
            <p:nvPr/>
          </p:nvSpPr>
          <p:spPr>
            <a:xfrm>
              <a:off x="6527" y="3542"/>
              <a:ext cx="3078" cy="306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391" tIns="33696" rIns="67391" bIns="33696" anchor="ctr"/>
            <a:lstStyle/>
            <a:p>
              <a:pPr algn="ctr">
                <a:defRPr/>
              </a:pPr>
              <a:endParaRPr lang="zh-CN" altLang="en-US" dirty="0">
                <a:latin typeface="字魂59号-创粗黑" panose="00000500000000000000" pitchFamily="2" charset="-122"/>
                <a:ea typeface="字魂59号-创粗黑" panose="00000500000000000000" pitchFamily="2" charset="-122"/>
                <a:cs typeface="+mn-ea"/>
              </a:endParaRPr>
            </a:p>
          </p:txBody>
        </p:sp>
        <p:sp>
          <p:nvSpPr>
            <p:cNvPr id="9" name="TextBox 10"/>
            <p:cNvSpPr txBox="1">
              <a:spLocks noChangeArrowheads="1"/>
            </p:cNvSpPr>
            <p:nvPr/>
          </p:nvSpPr>
          <p:spPr bwMode="auto">
            <a:xfrm>
              <a:off x="6794" y="4266"/>
              <a:ext cx="2544" cy="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charset="0"/>
                  <a:ea typeface="宋体" pitchFamily="2" charset="-122"/>
                </a:defRPr>
              </a:lvl2pPr>
              <a:lvl3pPr marL="1143000" indent="-228600">
                <a:defRPr>
                  <a:latin typeface="Calibri" panose="020F0502020204030204" charset="0"/>
                  <a:ea typeface="宋体" pitchFamily="2" charset="-122"/>
                </a:defRPr>
              </a:lvl3pPr>
              <a:lvl4pPr marL="1600200" indent="-228600">
                <a:defRPr>
                  <a:latin typeface="Calibri" panose="020F0502020204030204" charset="0"/>
                  <a:ea typeface="宋体" pitchFamily="2" charset="-122"/>
                </a:defRPr>
              </a:lvl4pPr>
              <a:lvl5pPr marL="2057400" indent="-228600">
                <a:defRPr>
                  <a:latin typeface="Calibri" panose="020F0502020204030204" charset="0"/>
                  <a:ea typeface="宋体" pitchFamily="2" charset="-122"/>
                </a:defRPr>
              </a:lvl5pPr>
              <a:lvl6pPr marL="2514600" indent="-228600" eaLnBrk="0" fontAlgn="base" hangingPunct="0">
                <a:spcBef>
                  <a:spcPct val="0"/>
                </a:spcBef>
                <a:spcAft>
                  <a:spcPct val="0"/>
                </a:spcAft>
                <a:defRPr>
                  <a:latin typeface="Calibri" panose="020F0502020204030204" charset="0"/>
                  <a:ea typeface="宋体" pitchFamily="2" charset="-122"/>
                </a:defRPr>
              </a:lvl6pPr>
              <a:lvl7pPr marL="2971800" indent="-228600" eaLnBrk="0" fontAlgn="base" hangingPunct="0">
                <a:spcBef>
                  <a:spcPct val="0"/>
                </a:spcBef>
                <a:spcAft>
                  <a:spcPct val="0"/>
                </a:spcAft>
                <a:defRPr>
                  <a:latin typeface="Calibri" panose="020F0502020204030204" charset="0"/>
                  <a:ea typeface="宋体" pitchFamily="2" charset="-122"/>
                </a:defRPr>
              </a:lvl7pPr>
              <a:lvl8pPr marL="3429000" indent="-228600" eaLnBrk="0" fontAlgn="base" hangingPunct="0">
                <a:spcBef>
                  <a:spcPct val="0"/>
                </a:spcBef>
                <a:spcAft>
                  <a:spcPct val="0"/>
                </a:spcAft>
                <a:defRPr>
                  <a:latin typeface="Calibri" panose="020F0502020204030204" charset="0"/>
                  <a:ea typeface="宋体" pitchFamily="2" charset="-122"/>
                </a:defRPr>
              </a:lvl8pPr>
              <a:lvl9pPr marL="3886200" indent="-228600" eaLnBrk="0" fontAlgn="base" hangingPunct="0">
                <a:spcBef>
                  <a:spcPct val="0"/>
                </a:spcBef>
                <a:spcAft>
                  <a:spcPct val="0"/>
                </a:spcAft>
                <a:defRPr>
                  <a:latin typeface="Calibri" panose="020F0502020204030204" charset="0"/>
                  <a:ea typeface="宋体" pitchFamily="2" charset="-122"/>
                </a:defRPr>
              </a:lvl9pPr>
            </a:lstStyle>
            <a:p>
              <a:pPr algn="ctr"/>
              <a:r>
                <a:rPr lang="en-US" altLang="zh-CN" sz="1600" b="1" dirty="0">
                  <a:solidFill>
                    <a:schemeClr val="bg1"/>
                  </a:solidFill>
                  <a:latin typeface="微软雅黑" panose="020B0503020204020204" pitchFamily="34" charset="-122"/>
                  <a:ea typeface="微软雅黑" panose="020B0503020204020204" pitchFamily="34" charset="-122"/>
                </a:rPr>
                <a:t>B</a:t>
              </a:r>
              <a:r>
                <a:rPr lang="zh-CN" sz="1600" b="1" dirty="0">
                  <a:solidFill>
                    <a:schemeClr val="bg1"/>
                  </a:solidFill>
                  <a:latin typeface="微软雅黑" panose="020B0503020204020204" pitchFamily="34" charset="-122"/>
                  <a:ea typeface="微软雅黑" panose="020B0503020204020204" pitchFamily="34" charset="-122"/>
                </a:rPr>
                <a:t>usiness</a:t>
              </a:r>
              <a:endParaRPr lang="zh-CN" sz="1600" b="1" dirty="0">
                <a:solidFill>
                  <a:schemeClr val="bg1"/>
                </a:solidFill>
                <a:latin typeface="微软雅黑" panose="020B0503020204020204" pitchFamily="34" charset="-122"/>
                <a:ea typeface="微软雅黑" panose="020B0503020204020204" pitchFamily="34" charset="-122"/>
              </a:endParaRPr>
            </a:p>
            <a:p>
              <a:pPr algn="ctr"/>
              <a:r>
                <a:rPr lang="en-US" altLang="zh-CN" sz="1600" b="1" dirty="0">
                  <a:solidFill>
                    <a:schemeClr val="bg1"/>
                  </a:solidFill>
                  <a:latin typeface="微软雅黑" panose="020B0503020204020204" pitchFamily="34" charset="-122"/>
                  <a:ea typeface="微软雅黑" panose="020B0503020204020204" pitchFamily="34" charset="-122"/>
                </a:rPr>
                <a:t>V</a:t>
              </a:r>
              <a:r>
                <a:rPr lang="zh-CN" sz="1600" b="1" dirty="0">
                  <a:solidFill>
                    <a:schemeClr val="bg1"/>
                  </a:solidFill>
                  <a:latin typeface="微软雅黑" panose="020B0503020204020204" pitchFamily="34" charset="-122"/>
                  <a:ea typeface="微软雅黑" panose="020B0503020204020204" pitchFamily="34" charset="-122"/>
                </a:rPr>
                <a:t>alue</a:t>
              </a:r>
              <a:endParaRPr lang="zh-CN" sz="1600" b="1" dirty="0">
                <a:solidFill>
                  <a:schemeClr val="bg1"/>
                </a:solidFill>
                <a:latin typeface="微软雅黑" panose="020B0503020204020204" pitchFamily="34" charset="-122"/>
                <a:ea typeface="微软雅黑" panose="020B0503020204020204" pitchFamily="34" charset="-122"/>
              </a:endParaRPr>
            </a:p>
          </p:txBody>
        </p:sp>
      </p:grpSp>
      <p:sp>
        <p:nvSpPr>
          <p:cNvPr id="11" name="文本框 18"/>
          <p:cNvSpPr txBox="1">
            <a:spLocks noChangeArrowheads="1"/>
          </p:cNvSpPr>
          <p:nvPr/>
        </p:nvSpPr>
        <p:spPr bwMode="auto">
          <a:xfrm>
            <a:off x="6390640" y="1864995"/>
            <a:ext cx="1836420" cy="34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eaLnBrk="1" hangingPunct="1"/>
            <a:r>
              <a:rPr lang="en-US" altLang="zh-CN" b="1" dirty="0">
                <a:solidFill>
                  <a:schemeClr val="tx1"/>
                </a:solidFill>
                <a:latin typeface="微软雅黑" panose="020B0503020204020204" pitchFamily="34" charset="-122"/>
                <a:ea typeface="微软雅黑" panose="020B0503020204020204" pitchFamily="34" charset="-122"/>
                <a:cs typeface="+mn-ea"/>
              </a:rPr>
              <a:t>E</a:t>
            </a:r>
            <a:r>
              <a:rPr lang="zh-CN" altLang="en-US" b="1" dirty="0">
                <a:solidFill>
                  <a:schemeClr val="tx1"/>
                </a:solidFill>
                <a:latin typeface="微软雅黑" panose="020B0503020204020204" pitchFamily="34" charset="-122"/>
                <a:ea typeface="微软雅黑" panose="020B0503020204020204" pitchFamily="34" charset="-122"/>
                <a:cs typeface="+mn-ea"/>
              </a:rPr>
              <a:t>ffectiveness</a:t>
            </a:r>
            <a:endParaRPr lang="zh-CN" altLang="en-US" b="1" dirty="0">
              <a:solidFill>
                <a:schemeClr val="tx1"/>
              </a:solidFill>
              <a:latin typeface="微软雅黑" panose="020B0503020204020204" pitchFamily="34" charset="-122"/>
              <a:ea typeface="微软雅黑" panose="020B0503020204020204" pitchFamily="34" charset="-122"/>
              <a:cs typeface="+mn-ea"/>
            </a:endParaRPr>
          </a:p>
        </p:txBody>
      </p:sp>
      <p:sp>
        <p:nvSpPr>
          <p:cNvPr id="12" name="文本框 19"/>
          <p:cNvSpPr txBox="1">
            <a:spLocks noChangeArrowheads="1"/>
          </p:cNvSpPr>
          <p:nvPr/>
        </p:nvSpPr>
        <p:spPr bwMode="auto">
          <a:xfrm>
            <a:off x="6464935" y="3596005"/>
            <a:ext cx="2260600" cy="34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eaLnBrk="1" hangingPunct="1"/>
            <a:r>
              <a:rPr lang="zh-CN" altLang="en-US" b="1" dirty="0">
                <a:solidFill>
                  <a:schemeClr val="tx1"/>
                </a:solidFill>
                <a:latin typeface="微软雅黑" panose="020B0503020204020204" pitchFamily="34" charset="-122"/>
                <a:ea typeface="微软雅黑" panose="020B0503020204020204" pitchFamily="34" charset="-122"/>
                <a:cs typeface="+mn-ea"/>
              </a:rPr>
              <a:t>Convenient</a:t>
            </a:r>
            <a:endParaRPr lang="zh-CN" altLang="en-US" b="1" dirty="0">
              <a:solidFill>
                <a:schemeClr val="tx1"/>
              </a:solidFill>
              <a:latin typeface="微软雅黑" panose="020B0503020204020204" pitchFamily="34" charset="-122"/>
              <a:ea typeface="微软雅黑" panose="020B0503020204020204" pitchFamily="34" charset="-122"/>
              <a:cs typeface="+mn-ea"/>
            </a:endParaRPr>
          </a:p>
        </p:txBody>
      </p:sp>
      <p:sp>
        <p:nvSpPr>
          <p:cNvPr id="13" name="文本框 20"/>
          <p:cNvSpPr txBox="1">
            <a:spLocks noChangeArrowheads="1"/>
          </p:cNvSpPr>
          <p:nvPr/>
        </p:nvSpPr>
        <p:spPr bwMode="auto">
          <a:xfrm>
            <a:off x="701675" y="1902460"/>
            <a:ext cx="875665" cy="34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eaLnBrk="1" hangingPunct="1"/>
            <a:r>
              <a:rPr lang="zh-CN" altLang="en-US" b="1" dirty="0">
                <a:solidFill>
                  <a:schemeClr val="tx1"/>
                </a:solidFill>
                <a:latin typeface="微软雅黑" panose="020B0503020204020204" pitchFamily="34" charset="-122"/>
                <a:ea typeface="微软雅黑" panose="020B0503020204020204" pitchFamily="34" charset="-122"/>
                <a:cs typeface="+mn-ea"/>
              </a:rPr>
              <a:t>Value</a:t>
            </a:r>
            <a:endParaRPr lang="zh-CN" altLang="en-US" b="1" dirty="0">
              <a:solidFill>
                <a:schemeClr val="tx1"/>
              </a:solidFill>
              <a:latin typeface="微软雅黑" panose="020B0503020204020204" pitchFamily="34" charset="-122"/>
              <a:ea typeface="微软雅黑" panose="020B0503020204020204" pitchFamily="34" charset="-122"/>
              <a:cs typeface="+mn-ea"/>
            </a:endParaRPr>
          </a:p>
        </p:txBody>
      </p:sp>
      <p:sp>
        <p:nvSpPr>
          <p:cNvPr id="14" name="文本框 21"/>
          <p:cNvSpPr txBox="1">
            <a:spLocks noChangeArrowheads="1"/>
          </p:cNvSpPr>
          <p:nvPr/>
        </p:nvSpPr>
        <p:spPr bwMode="auto">
          <a:xfrm>
            <a:off x="701675" y="3596005"/>
            <a:ext cx="1463675" cy="34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eaLnBrk="1" hangingPunct="1"/>
            <a:r>
              <a:rPr lang="zh-CN" altLang="en-US" b="1" dirty="0">
                <a:solidFill>
                  <a:schemeClr val="tx1"/>
                </a:solidFill>
                <a:latin typeface="微软雅黑" panose="020B0503020204020204" pitchFamily="34" charset="-122"/>
                <a:ea typeface="微软雅黑" panose="020B0503020204020204" pitchFamily="34" charset="-122"/>
                <a:cs typeface="+mn-ea"/>
              </a:rPr>
              <a:t>Brand</a:t>
            </a:r>
            <a:endParaRPr lang="zh-CN" altLang="en-US" b="1" dirty="0">
              <a:solidFill>
                <a:schemeClr val="tx1"/>
              </a:solidFill>
              <a:latin typeface="微软雅黑" panose="020B0503020204020204" pitchFamily="34" charset="-122"/>
              <a:ea typeface="微软雅黑" panose="020B0503020204020204" pitchFamily="34" charset="-122"/>
              <a:cs typeface="+mn-ea"/>
            </a:endParaRPr>
          </a:p>
        </p:txBody>
      </p:sp>
      <p:sp>
        <p:nvSpPr>
          <p:cNvPr id="15" name="TextBox 10"/>
          <p:cNvSpPr txBox="1">
            <a:spLocks noChangeArrowheads="1"/>
          </p:cNvSpPr>
          <p:nvPr/>
        </p:nvSpPr>
        <p:spPr bwMode="auto">
          <a:xfrm>
            <a:off x="6390640" y="2209165"/>
            <a:ext cx="3453765" cy="71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charset="0"/>
                <a:ea typeface="宋体" pitchFamily="2" charset="-122"/>
              </a:defRPr>
            </a:lvl2pPr>
            <a:lvl3pPr marL="1143000" indent="-228600">
              <a:defRPr>
                <a:latin typeface="Calibri" panose="020F0502020204030204" charset="0"/>
                <a:ea typeface="宋体" pitchFamily="2" charset="-122"/>
              </a:defRPr>
            </a:lvl3pPr>
            <a:lvl4pPr marL="1600200" indent="-228600">
              <a:defRPr>
                <a:latin typeface="Calibri" panose="020F0502020204030204" charset="0"/>
                <a:ea typeface="宋体" pitchFamily="2" charset="-122"/>
              </a:defRPr>
            </a:lvl4pPr>
            <a:lvl5pPr marL="2057400" indent="-228600">
              <a:defRPr>
                <a:latin typeface="Calibri" panose="020F0502020204030204" charset="0"/>
                <a:ea typeface="宋体" pitchFamily="2" charset="-122"/>
              </a:defRPr>
            </a:lvl5pPr>
            <a:lvl6pPr marL="2514600" indent="-228600" eaLnBrk="0" fontAlgn="base" hangingPunct="0">
              <a:spcBef>
                <a:spcPct val="0"/>
              </a:spcBef>
              <a:spcAft>
                <a:spcPct val="0"/>
              </a:spcAft>
              <a:defRPr>
                <a:latin typeface="Calibri" panose="020F0502020204030204" charset="0"/>
                <a:ea typeface="宋体" pitchFamily="2" charset="-122"/>
              </a:defRPr>
            </a:lvl6pPr>
            <a:lvl7pPr marL="2971800" indent="-228600" eaLnBrk="0" fontAlgn="base" hangingPunct="0">
              <a:spcBef>
                <a:spcPct val="0"/>
              </a:spcBef>
              <a:spcAft>
                <a:spcPct val="0"/>
              </a:spcAft>
              <a:defRPr>
                <a:latin typeface="Calibri" panose="020F0502020204030204" charset="0"/>
                <a:ea typeface="宋体" pitchFamily="2" charset="-122"/>
              </a:defRPr>
            </a:lvl7pPr>
            <a:lvl8pPr marL="3429000" indent="-228600" eaLnBrk="0" fontAlgn="base" hangingPunct="0">
              <a:spcBef>
                <a:spcPct val="0"/>
              </a:spcBef>
              <a:spcAft>
                <a:spcPct val="0"/>
              </a:spcAft>
              <a:defRPr>
                <a:latin typeface="Calibri" panose="020F0502020204030204" charset="0"/>
                <a:ea typeface="宋体" pitchFamily="2" charset="-122"/>
              </a:defRPr>
            </a:lvl8pPr>
            <a:lvl9pPr marL="3886200" indent="-228600" eaLnBrk="0" fontAlgn="base" hangingPunct="0">
              <a:spcBef>
                <a:spcPct val="0"/>
              </a:spcBef>
              <a:spcAft>
                <a:spcPct val="0"/>
              </a:spcAft>
              <a:defRPr>
                <a:latin typeface="Calibri" panose="020F0502020204030204" charset="0"/>
                <a:ea typeface="宋体" pitchFamily="2" charset="-122"/>
              </a:defRPr>
            </a:lvl9pPr>
          </a:lstStyle>
          <a:p>
            <a:pPr>
              <a:lnSpc>
                <a:spcPct val="100000"/>
              </a:lnSpc>
            </a:pPr>
            <a:r>
              <a:rPr lang="zh-CN" sz="1400" dirty="0">
                <a:latin typeface="Arial" panose="020B0604020202020204" pitchFamily="34" charset="0"/>
                <a:ea typeface="微软雅黑" panose="020B0503020204020204" pitchFamily="34" charset="-122"/>
                <a:cs typeface="Arial" panose="020B0604020202020204" pitchFamily="34" charset="0"/>
              </a:rPr>
              <a:t>Using robots instead of manual cleaning, high efficiency, high standards, and more thorough cleaning</a:t>
            </a:r>
            <a:endParaRPr lang="zh-CN" sz="1400" dirty="0">
              <a:latin typeface="Arial" panose="020B0604020202020204" pitchFamily="34" charset="0"/>
              <a:ea typeface="微软雅黑" panose="020B0503020204020204" pitchFamily="34" charset="-122"/>
              <a:cs typeface="Arial" panose="020B0604020202020204" pitchFamily="34" charset="0"/>
            </a:endParaRPr>
          </a:p>
        </p:txBody>
      </p:sp>
      <p:sp>
        <p:nvSpPr>
          <p:cNvPr id="16" name="TextBox 10"/>
          <p:cNvSpPr txBox="1">
            <a:spLocks noChangeArrowheads="1"/>
          </p:cNvSpPr>
          <p:nvPr/>
        </p:nvSpPr>
        <p:spPr bwMode="auto">
          <a:xfrm>
            <a:off x="6464935" y="3940175"/>
            <a:ext cx="2593975" cy="92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charset="0"/>
                <a:ea typeface="宋体" pitchFamily="2" charset="-122"/>
              </a:defRPr>
            </a:lvl2pPr>
            <a:lvl3pPr marL="1143000" indent="-228600">
              <a:defRPr>
                <a:latin typeface="Calibri" panose="020F0502020204030204" charset="0"/>
                <a:ea typeface="宋体" pitchFamily="2" charset="-122"/>
              </a:defRPr>
            </a:lvl3pPr>
            <a:lvl4pPr marL="1600200" indent="-228600">
              <a:defRPr>
                <a:latin typeface="Calibri" panose="020F0502020204030204" charset="0"/>
                <a:ea typeface="宋体" pitchFamily="2" charset="-122"/>
              </a:defRPr>
            </a:lvl4pPr>
            <a:lvl5pPr marL="2057400" indent="-228600">
              <a:defRPr>
                <a:latin typeface="Calibri" panose="020F0502020204030204" charset="0"/>
                <a:ea typeface="宋体" pitchFamily="2" charset="-122"/>
              </a:defRPr>
            </a:lvl5pPr>
            <a:lvl6pPr marL="2514600" indent="-228600" eaLnBrk="0" fontAlgn="base" hangingPunct="0">
              <a:spcBef>
                <a:spcPct val="0"/>
              </a:spcBef>
              <a:spcAft>
                <a:spcPct val="0"/>
              </a:spcAft>
              <a:defRPr>
                <a:latin typeface="Calibri" panose="020F0502020204030204" charset="0"/>
                <a:ea typeface="宋体" pitchFamily="2" charset="-122"/>
              </a:defRPr>
            </a:lvl6pPr>
            <a:lvl7pPr marL="2971800" indent="-228600" eaLnBrk="0" fontAlgn="base" hangingPunct="0">
              <a:spcBef>
                <a:spcPct val="0"/>
              </a:spcBef>
              <a:spcAft>
                <a:spcPct val="0"/>
              </a:spcAft>
              <a:defRPr>
                <a:latin typeface="Calibri" panose="020F0502020204030204" charset="0"/>
                <a:ea typeface="宋体" pitchFamily="2" charset="-122"/>
              </a:defRPr>
            </a:lvl7pPr>
            <a:lvl8pPr marL="3429000" indent="-228600" eaLnBrk="0" fontAlgn="base" hangingPunct="0">
              <a:spcBef>
                <a:spcPct val="0"/>
              </a:spcBef>
              <a:spcAft>
                <a:spcPct val="0"/>
              </a:spcAft>
              <a:defRPr>
                <a:latin typeface="Calibri" panose="020F0502020204030204" charset="0"/>
                <a:ea typeface="宋体" pitchFamily="2" charset="-122"/>
              </a:defRPr>
            </a:lvl8pPr>
            <a:lvl9pPr marL="3886200" indent="-228600" eaLnBrk="0" fontAlgn="base" hangingPunct="0">
              <a:spcBef>
                <a:spcPct val="0"/>
              </a:spcBef>
              <a:spcAft>
                <a:spcPct val="0"/>
              </a:spcAft>
              <a:defRPr>
                <a:latin typeface="Calibri" panose="020F0502020204030204" charset="0"/>
                <a:ea typeface="宋体" pitchFamily="2" charset="-122"/>
              </a:defRPr>
            </a:lvl9pPr>
          </a:lstStyle>
          <a:p>
            <a:pPr>
              <a:lnSpc>
                <a:spcPct val="100000"/>
              </a:lnSpc>
            </a:pPr>
            <a:r>
              <a:rPr lang="zh-CN" sz="1400" dirty="0">
                <a:latin typeface="Arial" panose="020B0604020202020204" pitchFamily="34" charset="0"/>
                <a:ea typeface="微软雅黑" panose="020B0503020204020204" pitchFamily="34" charset="-122"/>
                <a:cs typeface="Arial" panose="020B0604020202020204" pitchFamily="34" charset="0"/>
              </a:rPr>
              <a:t>Regular cleaning, automatic charging, quick-release mopping module, more worry-free cleaning</a:t>
            </a:r>
            <a:endParaRPr lang="zh-CN" sz="1400" dirty="0">
              <a:latin typeface="Arial" panose="020B0604020202020204" pitchFamily="34" charset="0"/>
              <a:ea typeface="微软雅黑" panose="020B0503020204020204" pitchFamily="34" charset="-122"/>
              <a:cs typeface="Arial" panose="020B0604020202020204" pitchFamily="34" charset="0"/>
            </a:endParaRPr>
          </a:p>
        </p:txBody>
      </p:sp>
      <p:sp>
        <p:nvSpPr>
          <p:cNvPr id="17" name="TextBox 10"/>
          <p:cNvSpPr txBox="1">
            <a:spLocks noChangeArrowheads="1"/>
          </p:cNvSpPr>
          <p:nvPr/>
        </p:nvSpPr>
        <p:spPr bwMode="auto">
          <a:xfrm>
            <a:off x="701675" y="2246630"/>
            <a:ext cx="2456815" cy="92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charset="0"/>
                <a:ea typeface="宋体" pitchFamily="2" charset="-122"/>
              </a:defRPr>
            </a:lvl2pPr>
            <a:lvl3pPr marL="1143000" indent="-228600">
              <a:defRPr>
                <a:latin typeface="Calibri" panose="020F0502020204030204" charset="0"/>
                <a:ea typeface="宋体" pitchFamily="2" charset="-122"/>
              </a:defRPr>
            </a:lvl3pPr>
            <a:lvl4pPr marL="1600200" indent="-228600">
              <a:defRPr>
                <a:latin typeface="Calibri" panose="020F0502020204030204" charset="0"/>
                <a:ea typeface="宋体" pitchFamily="2" charset="-122"/>
              </a:defRPr>
            </a:lvl4pPr>
            <a:lvl5pPr marL="2057400" indent="-228600">
              <a:defRPr>
                <a:latin typeface="Calibri" panose="020F0502020204030204" charset="0"/>
                <a:ea typeface="宋体" pitchFamily="2" charset="-122"/>
              </a:defRPr>
            </a:lvl5pPr>
            <a:lvl6pPr marL="2514600" indent="-228600" eaLnBrk="0" fontAlgn="base" hangingPunct="0">
              <a:spcBef>
                <a:spcPct val="0"/>
              </a:spcBef>
              <a:spcAft>
                <a:spcPct val="0"/>
              </a:spcAft>
              <a:defRPr>
                <a:latin typeface="Calibri" panose="020F0502020204030204" charset="0"/>
                <a:ea typeface="宋体" pitchFamily="2" charset="-122"/>
              </a:defRPr>
            </a:lvl6pPr>
            <a:lvl7pPr marL="2971800" indent="-228600" eaLnBrk="0" fontAlgn="base" hangingPunct="0">
              <a:spcBef>
                <a:spcPct val="0"/>
              </a:spcBef>
              <a:spcAft>
                <a:spcPct val="0"/>
              </a:spcAft>
              <a:defRPr>
                <a:latin typeface="Calibri" panose="020F0502020204030204" charset="0"/>
                <a:ea typeface="宋体" pitchFamily="2" charset="-122"/>
              </a:defRPr>
            </a:lvl7pPr>
            <a:lvl8pPr marL="3429000" indent="-228600" eaLnBrk="0" fontAlgn="base" hangingPunct="0">
              <a:spcBef>
                <a:spcPct val="0"/>
              </a:spcBef>
              <a:spcAft>
                <a:spcPct val="0"/>
              </a:spcAft>
              <a:defRPr>
                <a:latin typeface="Calibri" panose="020F0502020204030204" charset="0"/>
                <a:ea typeface="宋体" pitchFamily="2" charset="-122"/>
              </a:defRPr>
            </a:lvl8pPr>
            <a:lvl9pPr marL="3886200" indent="-228600" eaLnBrk="0" fontAlgn="base" hangingPunct="0">
              <a:spcBef>
                <a:spcPct val="0"/>
              </a:spcBef>
              <a:spcAft>
                <a:spcPct val="0"/>
              </a:spcAft>
              <a:defRPr>
                <a:latin typeface="Calibri" panose="020F0502020204030204" charset="0"/>
                <a:ea typeface="宋体" pitchFamily="2" charset="-122"/>
              </a:defRPr>
            </a:lvl9pPr>
          </a:lstStyle>
          <a:p>
            <a:pPr>
              <a:lnSpc>
                <a:spcPct val="100000"/>
              </a:lnSpc>
            </a:pPr>
            <a:r>
              <a:rPr lang="zh-CN" sz="1400" dirty="0">
                <a:latin typeface="Arial" panose="020B0604020202020204" pitchFamily="34" charset="0"/>
                <a:ea typeface="微软雅黑" panose="020B0503020204020204" pitchFamily="34" charset="-122"/>
                <a:cs typeface="Arial" panose="020B0604020202020204" pitchFamily="34" charset="0"/>
              </a:rPr>
              <a:t>Reduce labor costs, save expenses, increase benefit ratio, and increase added value</a:t>
            </a:r>
            <a:endParaRPr lang="zh-CN" sz="1400" dirty="0">
              <a:latin typeface="Arial" panose="020B0604020202020204" pitchFamily="34" charset="0"/>
              <a:ea typeface="微软雅黑" panose="020B0503020204020204" pitchFamily="34" charset="-122"/>
              <a:cs typeface="Arial" panose="020B0604020202020204" pitchFamily="34" charset="0"/>
            </a:endParaRPr>
          </a:p>
        </p:txBody>
      </p:sp>
      <p:sp>
        <p:nvSpPr>
          <p:cNvPr id="18" name="TextBox 10"/>
          <p:cNvSpPr txBox="1">
            <a:spLocks noChangeArrowheads="1"/>
          </p:cNvSpPr>
          <p:nvPr/>
        </p:nvSpPr>
        <p:spPr bwMode="auto">
          <a:xfrm>
            <a:off x="701675" y="3961765"/>
            <a:ext cx="2466340" cy="1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charset="0"/>
                <a:ea typeface="宋体" pitchFamily="2" charset="-122"/>
              </a:defRPr>
            </a:lvl2pPr>
            <a:lvl3pPr marL="1143000" indent="-228600">
              <a:defRPr>
                <a:latin typeface="Calibri" panose="020F0502020204030204" charset="0"/>
                <a:ea typeface="宋体" pitchFamily="2" charset="-122"/>
              </a:defRPr>
            </a:lvl3pPr>
            <a:lvl4pPr marL="1600200" indent="-228600">
              <a:defRPr>
                <a:latin typeface="Calibri" panose="020F0502020204030204" charset="0"/>
                <a:ea typeface="宋体" pitchFamily="2" charset="-122"/>
              </a:defRPr>
            </a:lvl4pPr>
            <a:lvl5pPr marL="2057400" indent="-228600">
              <a:defRPr>
                <a:latin typeface="Calibri" panose="020F0502020204030204" charset="0"/>
                <a:ea typeface="宋体" pitchFamily="2" charset="-122"/>
              </a:defRPr>
            </a:lvl5pPr>
            <a:lvl6pPr marL="2514600" indent="-228600" eaLnBrk="0" fontAlgn="base" hangingPunct="0">
              <a:spcBef>
                <a:spcPct val="0"/>
              </a:spcBef>
              <a:spcAft>
                <a:spcPct val="0"/>
              </a:spcAft>
              <a:defRPr>
                <a:latin typeface="Calibri" panose="020F0502020204030204" charset="0"/>
                <a:ea typeface="宋体" pitchFamily="2" charset="-122"/>
              </a:defRPr>
            </a:lvl6pPr>
            <a:lvl7pPr marL="2971800" indent="-228600" eaLnBrk="0" fontAlgn="base" hangingPunct="0">
              <a:spcBef>
                <a:spcPct val="0"/>
              </a:spcBef>
              <a:spcAft>
                <a:spcPct val="0"/>
              </a:spcAft>
              <a:defRPr>
                <a:latin typeface="Calibri" panose="020F0502020204030204" charset="0"/>
                <a:ea typeface="宋体" pitchFamily="2" charset="-122"/>
              </a:defRPr>
            </a:lvl7pPr>
            <a:lvl8pPr marL="3429000" indent="-228600" eaLnBrk="0" fontAlgn="base" hangingPunct="0">
              <a:spcBef>
                <a:spcPct val="0"/>
              </a:spcBef>
              <a:spcAft>
                <a:spcPct val="0"/>
              </a:spcAft>
              <a:defRPr>
                <a:latin typeface="Calibri" panose="020F0502020204030204" charset="0"/>
                <a:ea typeface="宋体" pitchFamily="2" charset="-122"/>
              </a:defRPr>
            </a:lvl8pPr>
            <a:lvl9pPr marL="3886200" indent="-228600" eaLnBrk="0" fontAlgn="base" hangingPunct="0">
              <a:spcBef>
                <a:spcPct val="0"/>
              </a:spcBef>
              <a:spcAft>
                <a:spcPct val="0"/>
              </a:spcAft>
              <a:defRPr>
                <a:latin typeface="Calibri" panose="020F0502020204030204" charset="0"/>
                <a:ea typeface="宋体" pitchFamily="2" charset="-122"/>
              </a:defRPr>
            </a:lvl9pPr>
          </a:lstStyle>
          <a:p>
            <a:pPr>
              <a:lnSpc>
                <a:spcPct val="100000"/>
              </a:lnSpc>
            </a:pPr>
            <a:r>
              <a:rPr lang="zh-CN" sz="1400" dirty="0">
                <a:latin typeface="Arial" panose="020B0604020202020204" pitchFamily="34" charset="0"/>
                <a:ea typeface="微软雅黑" panose="020B0503020204020204" pitchFamily="34" charset="-122"/>
                <a:cs typeface="Arial" panose="020B0604020202020204" pitchFamily="34" charset="0"/>
              </a:rPr>
              <a:t>Use cleaning robots to free your hands, enhance brand image, and increase the sense of science and technology</a:t>
            </a:r>
            <a:endParaRPr lang="zh-CN" sz="1400" dirty="0">
              <a:latin typeface="Arial" panose="020B0604020202020204" pitchFamily="34" charset="0"/>
              <a:ea typeface="微软雅黑" panose="020B0503020204020204" pitchFamily="34" charset="-122"/>
              <a:cs typeface="Arial" panose="020B0604020202020204" pitchFamily="34" charset="0"/>
            </a:endParaRPr>
          </a:p>
        </p:txBody>
      </p:sp>
      <p:pic>
        <p:nvPicPr>
          <p:cNvPr id="21" name="图片 20" descr="5"/>
          <p:cNvPicPr>
            <a:picLocks noChangeAspect="1"/>
          </p:cNvPicPr>
          <p:nvPr/>
        </p:nvPicPr>
        <p:blipFill>
          <a:blip r:embed="rId1"/>
          <a:srcRect l="17625" r="26274"/>
          <a:stretch>
            <a:fillRect/>
          </a:stretch>
        </p:blipFill>
        <p:spPr>
          <a:xfrm>
            <a:off x="8879205" y="2683510"/>
            <a:ext cx="3312795" cy="4174490"/>
          </a:xfrm>
          <a:prstGeom prst="rect">
            <a:avLst/>
          </a:prstGeom>
        </p:spPr>
      </p:pic>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53" presetClass="entr" presetSubtype="528" fill="hold" grpId="0" nodeType="withEffect">
                                  <p:stCondLst>
                                    <p:cond delay="60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fltVal val="0.5"/>
                                          </p:val>
                                        </p:tav>
                                        <p:tav tm="100000">
                                          <p:val>
                                            <p:strVal val="#ppt_x"/>
                                          </p:val>
                                        </p:tav>
                                      </p:tavLst>
                                    </p:anim>
                                    <p:anim calcmode="lin" valueType="num">
                                      <p:cBhvr>
                                        <p:cTn id="15" dur="500" fill="hold"/>
                                        <p:tgtEl>
                                          <p:spTgt spid="13"/>
                                        </p:tgtEl>
                                        <p:attrNameLst>
                                          <p:attrName>ppt_y</p:attrName>
                                        </p:attrNameLst>
                                      </p:cBhvr>
                                      <p:tavLst>
                                        <p:tav tm="0">
                                          <p:val>
                                            <p:fltVal val="0.5"/>
                                          </p:val>
                                        </p:tav>
                                        <p:tav tm="100000">
                                          <p:val>
                                            <p:strVal val="#ppt_y"/>
                                          </p:val>
                                        </p:tav>
                                      </p:tavLst>
                                    </p:anim>
                                  </p:childTnLst>
                                </p:cTn>
                              </p:par>
                              <p:par>
                                <p:cTn id="16" presetID="53" presetClass="entr" presetSubtype="528" fill="hold" grpId="0" nodeType="withEffect">
                                  <p:stCondLst>
                                    <p:cond delay="12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fltVal val="0.5"/>
                                          </p:val>
                                        </p:tav>
                                        <p:tav tm="100000">
                                          <p:val>
                                            <p:strVal val="#ppt_x"/>
                                          </p:val>
                                        </p:tav>
                                      </p:tavLst>
                                    </p:anim>
                                    <p:anim calcmode="lin" valueType="num">
                                      <p:cBhvr>
                                        <p:cTn id="22" dur="500" fill="hold"/>
                                        <p:tgtEl>
                                          <p:spTgt spid="14"/>
                                        </p:tgtEl>
                                        <p:attrNameLst>
                                          <p:attrName>ppt_y</p:attrName>
                                        </p:attrNameLst>
                                      </p:cBhvr>
                                      <p:tavLst>
                                        <p:tav tm="0">
                                          <p:val>
                                            <p:fltVal val="0.5"/>
                                          </p:val>
                                        </p:tav>
                                        <p:tav tm="100000">
                                          <p:val>
                                            <p:strVal val="#ppt_y"/>
                                          </p:val>
                                        </p:tav>
                                      </p:tavLst>
                                    </p:anim>
                                  </p:childTnLst>
                                </p:cTn>
                              </p:par>
                              <p:par>
                                <p:cTn id="23" presetID="53" presetClass="entr" presetSubtype="528" fill="hold" grpId="0" nodeType="withEffect">
                                  <p:stCondLst>
                                    <p:cond delay="18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par>
                                <p:cTn id="30" presetID="53" presetClass="entr" presetSubtype="528" fill="hold" grpId="0" nodeType="withEffect">
                                  <p:stCondLst>
                                    <p:cond delay="24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anim calcmode="lin" valueType="num">
                                      <p:cBhvr>
                                        <p:cTn id="35" dur="500" fill="hold"/>
                                        <p:tgtEl>
                                          <p:spTgt spid="12"/>
                                        </p:tgtEl>
                                        <p:attrNameLst>
                                          <p:attrName>ppt_x</p:attrName>
                                        </p:attrNameLst>
                                      </p:cBhvr>
                                      <p:tavLst>
                                        <p:tav tm="0">
                                          <p:val>
                                            <p:fltVal val="0.5"/>
                                          </p:val>
                                        </p:tav>
                                        <p:tav tm="100000">
                                          <p:val>
                                            <p:strVal val="#ppt_x"/>
                                          </p:val>
                                        </p:tav>
                                      </p:tavLst>
                                    </p:anim>
                                    <p:anim calcmode="lin" valueType="num">
                                      <p:cBhvr>
                                        <p:cTn id="36" dur="500" fill="hold"/>
                                        <p:tgtEl>
                                          <p:spTgt spid="12"/>
                                        </p:tgtEl>
                                        <p:attrNameLst>
                                          <p:attrName>ppt_y</p:attrName>
                                        </p:attrNameLst>
                                      </p:cBhvr>
                                      <p:tavLst>
                                        <p:tav tm="0">
                                          <p:val>
                                            <p:fltVal val="0.5"/>
                                          </p:val>
                                        </p:tav>
                                        <p:tav tm="100000">
                                          <p:val>
                                            <p:strVal val="#ppt_y"/>
                                          </p:val>
                                        </p:tav>
                                      </p:tavLst>
                                    </p:anim>
                                  </p:childTnLst>
                                </p:cTn>
                              </p:par>
                              <p:par>
                                <p:cTn id="37" presetID="10" presetClass="entr" presetSubtype="0" fill="hold" grpId="0" nodeType="withEffect">
                                  <p:stCondLst>
                                    <p:cond delay="300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33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360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390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p:bldP spid="12" grpId="0"/>
      <p:bldP spid="13"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228600" y="361950"/>
            <a:ext cx="6120765" cy="521970"/>
          </a:xfrm>
          <a:prstGeom prst="rect">
            <a:avLst/>
          </a:prstGeom>
          <a:noFill/>
        </p:spPr>
        <p:txBody>
          <a:bodyPr wrap="square" rtlCol="0">
            <a:spAutoFit/>
          </a:bodyPr>
          <a:p>
            <a:pPr algn="l"/>
            <a:r>
              <a:rPr lang="en-US" altLang="zh-CN" sz="2800" dirty="0" smtClean="0">
                <a:latin typeface="微软雅黑" panose="020B0503020204020204" pitchFamily="34" charset="-122"/>
                <a:ea typeface="微软雅黑" panose="020B0503020204020204" pitchFamily="34" charset="-122"/>
                <a:cs typeface="微软雅黑" panose="020B0503020204020204" pitchFamily="34" charset="-122"/>
              </a:rPr>
              <a:t>2.8 </a:t>
            </a:r>
            <a:r>
              <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rPr>
              <a:t>Product specifications</a:t>
            </a:r>
            <a:endPar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6" name="表格 5"/>
          <p:cNvGraphicFramePr>
            <a:graphicFrameLocks noGrp="1"/>
          </p:cNvGraphicFramePr>
          <p:nvPr>
            <p:custDataLst>
              <p:tags r:id="rId1"/>
            </p:custDataLst>
          </p:nvPr>
        </p:nvGraphicFramePr>
        <p:xfrm>
          <a:off x="4087495" y="1558290"/>
          <a:ext cx="7691120" cy="4937760"/>
        </p:xfrm>
        <a:graphic>
          <a:graphicData uri="http://schemas.openxmlformats.org/drawingml/2006/table">
            <a:tbl>
              <a:tblPr firstRow="1" bandRow="1">
                <a:tableStyleId>{5C22544A-7EE6-4342-B048-85BDC9FD1C3A}</a:tableStyleId>
              </a:tblPr>
              <a:tblGrid>
                <a:gridCol w="2948940"/>
                <a:gridCol w="4742180"/>
              </a:tblGrid>
              <a:tr h="235585">
                <a:tc>
                  <a:txBody>
                    <a:bodyPr/>
                    <a:p>
                      <a:pPr algn="ctr"/>
                      <a:r>
                        <a:rPr lang="en-US" altLang="zh-CN" sz="1200" smtClean="0">
                          <a:solidFill>
                            <a:schemeClr val="bg1"/>
                          </a:solidFill>
                          <a:latin typeface="微软雅黑" panose="020B0503020204020204" pitchFamily="34" charset="-122"/>
                          <a:ea typeface="微软雅黑" panose="020B0503020204020204" pitchFamily="34" charset="-122"/>
                        </a:rPr>
                        <a:t>P</a:t>
                      </a:r>
                      <a:r>
                        <a:rPr lang="zh-CN" altLang="en-US" sz="1200" smtClean="0">
                          <a:solidFill>
                            <a:schemeClr val="bg1"/>
                          </a:solidFill>
                          <a:latin typeface="微软雅黑" panose="020B0503020204020204" pitchFamily="34" charset="-122"/>
                          <a:ea typeface="微软雅黑" panose="020B0503020204020204" pitchFamily="34" charset="-122"/>
                        </a:rPr>
                        <a:t>roduct name</a:t>
                      </a:r>
                      <a:endParaRPr lang="zh-CN" altLang="en-US" sz="1200" smtClean="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p>
                      <a:pPr algn="ctr"/>
                      <a:r>
                        <a:rPr sz="1200">
                          <a:solidFill>
                            <a:schemeClr val="bg1"/>
                          </a:solidFill>
                          <a:latin typeface="微软雅黑" panose="020B0503020204020204" pitchFamily="34" charset="-122"/>
                          <a:ea typeface="微软雅黑" panose="020B0503020204020204" pitchFamily="34" charset="-122"/>
                        </a:rPr>
                        <a:t>Snail sweeper cleaning robot</a:t>
                      </a:r>
                      <a:endParaRPr sz="120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r>
              <a:tr h="274320">
                <a:tc>
                  <a:txBody>
                    <a:bodyPr/>
                    <a:p>
                      <a:pPr marL="0" marR="0" indent="0" algn="ctr" defTabSz="1920240" rtl="0" eaLnBrk="1" fontAlgn="auto" latinLnBrk="0" hangingPunct="1">
                        <a:lnSpc>
                          <a:spcPct val="100000"/>
                        </a:lnSpc>
                        <a:spcBef>
                          <a:spcPts val="0"/>
                        </a:spcBef>
                        <a:spcAft>
                          <a:spcPts val="0"/>
                        </a:spcAft>
                        <a:buClrTx/>
                        <a:buSzTx/>
                        <a:buFontTx/>
                        <a:buNone/>
                        <a:defRPr/>
                      </a:pPr>
                      <a:r>
                        <a:rPr lang="zh-CN" sz="1200" smtClean="0">
                          <a:solidFill>
                            <a:schemeClr val="tx1">
                              <a:lumMod val="65000"/>
                              <a:lumOff val="35000"/>
                            </a:schemeClr>
                          </a:solidFill>
                          <a:latin typeface="微软雅黑" panose="020B0503020204020204" pitchFamily="34" charset="-122"/>
                          <a:ea typeface="微软雅黑" panose="020B0503020204020204" pitchFamily="34" charset="-122"/>
                        </a:rPr>
                        <a:t>Product number</a:t>
                      </a:r>
                      <a:endParaRPr lang="zh-CN" sz="120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algn="ctr"/>
                      <a:r>
                        <a:rPr 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SS-15</a:t>
                      </a:r>
                      <a:endParaRPr lang="en-US"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4320">
                <a:tc>
                  <a:txBody>
                    <a:bodyPr/>
                    <a:p>
                      <a:pPr algn="ct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rPr>
                        <a:t>Water tank volume</a:t>
                      </a:r>
                      <a:endParaRPr lang="zh-CN" altLang="en-US" sz="120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p>
                      <a:pPr algn="ctr"/>
                      <a:r>
                        <a:rPr 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15L</a:t>
                      </a:r>
                      <a:endParaRPr lang="en-US"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r>
              <a:tr h="274320">
                <a:tc>
                  <a:txBody>
                    <a:bodyPr/>
                    <a:p>
                      <a:pPr algn="ct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rPr>
                        <a:t>Cleaning route</a:t>
                      </a:r>
                      <a:endParaRPr lang="zh-CN" altLang="en-US" sz="120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marL="0" algn="ctr" defTabSz="914400" rtl="0" eaLnBrk="1" latinLnBrk="0" hangingPunct="1"/>
                      <a:r>
                        <a:rPr lang="zh-CN" sz="1200" kern="120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“弓”Walking path</a:t>
                      </a:r>
                      <a:endParaRPr lang="zh-CN" sz="1200" kern="1200" dirty="0" smtClean="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4320">
                <a:tc>
                  <a:txBody>
                    <a:bodyPr/>
                    <a:p>
                      <a:pPr algn="ctr"/>
                      <a:r>
                        <a:rPr lang="zh-CN" altLang="en-US" sz="1200" smtClean="0">
                          <a:solidFill>
                            <a:schemeClr val="tx1">
                              <a:lumMod val="65000"/>
                              <a:lumOff val="35000"/>
                            </a:schemeClr>
                          </a:solidFill>
                          <a:latin typeface="微软雅黑" panose="020B0503020204020204" pitchFamily="34" charset="-122"/>
                          <a:ea typeface="微软雅黑" panose="020B0503020204020204" pitchFamily="34" charset="-122"/>
                        </a:rPr>
                        <a:t>Cleaning speed</a:t>
                      </a:r>
                      <a:endParaRPr lang="zh-CN" altLang="en-US" sz="120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p>
                      <a:pPr algn="ctr"/>
                      <a:r>
                        <a:rPr lang="en-US" sz="1200" smtClean="0">
                          <a:solidFill>
                            <a:schemeClr val="tx1">
                              <a:lumMod val="65000"/>
                              <a:lumOff val="35000"/>
                            </a:schemeClr>
                          </a:solidFill>
                          <a:latin typeface="微软雅黑" panose="020B0503020204020204" pitchFamily="34" charset="-122"/>
                          <a:ea typeface="微软雅黑" panose="020B0503020204020204" pitchFamily="34" charset="-122"/>
                        </a:rPr>
                        <a:t>0.1~0.5m</a:t>
                      </a:r>
                      <a:r>
                        <a:rPr lang="en-US" altLang="zh-CN" sz="1200" smtClean="0">
                          <a:solidFill>
                            <a:schemeClr val="tx1">
                              <a:lumMod val="65000"/>
                              <a:lumOff val="35000"/>
                            </a:schemeClr>
                          </a:solidFill>
                          <a:latin typeface="微软雅黑" panose="020B0503020204020204" pitchFamily="34" charset="-122"/>
                          <a:ea typeface="微软雅黑" panose="020B0503020204020204" pitchFamily="34" charset="-122"/>
                        </a:rPr>
                        <a:t>/s</a:t>
                      </a:r>
                      <a:endParaRPr lang="en-US" altLang="zh-CN" sz="120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r>
              <a:tr h="274320">
                <a:tc>
                  <a:txBody>
                    <a:bodyPr/>
                    <a:p>
                      <a:pPr algn="ctr"/>
                      <a:r>
                        <a:rPr lang="en-US" altLang="zh-CN" sz="1200">
                          <a:solidFill>
                            <a:schemeClr val="tx1">
                              <a:lumMod val="65000"/>
                              <a:lumOff val="35000"/>
                            </a:schemeClr>
                          </a:solidFill>
                          <a:latin typeface="微软雅黑" panose="020B0503020204020204" pitchFamily="34" charset="-122"/>
                          <a:ea typeface="微软雅黑" panose="020B0503020204020204" pitchFamily="34" charset="-122"/>
                        </a:rPr>
                        <a:t>T</a:t>
                      </a: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rPr>
                        <a:t>ype of battery</a:t>
                      </a:r>
                      <a:endParaRPr lang="zh-CN" altLang="en-US" sz="120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algn="ctr"/>
                      <a:r>
                        <a:rPr sz="1200" dirty="0" smtClean="0">
                          <a:solidFill>
                            <a:schemeClr val="tx1">
                              <a:lumMod val="65000"/>
                              <a:lumOff val="35000"/>
                            </a:schemeClr>
                          </a:solidFill>
                          <a:latin typeface="微软雅黑" panose="020B0503020204020204" pitchFamily="34" charset="-122"/>
                          <a:ea typeface="微软雅黑" panose="020B0503020204020204" pitchFamily="34" charset="-122"/>
                        </a:rPr>
                        <a:t>Lithium iron phosphate, 25Ah/38.4V</a:t>
                      </a:r>
                      <a:endParaRPr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4320">
                <a:tc>
                  <a:txBody>
                    <a:bodyPr/>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mn-ea"/>
                        </a:rPr>
                        <a:t>Minimum pass width</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mn-ea"/>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p>
                      <a:pPr algn="ctr"/>
                      <a:r>
                        <a:rPr 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900mm</a:t>
                      </a:r>
                      <a:endParaRPr lang="en-US"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r>
              <a:tr h="274320">
                <a:tc>
                  <a:txBody>
                    <a:bodyPr/>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Charging time</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algn="ct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6h</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4320">
                <a:tc>
                  <a:txBody>
                    <a:bodyPr/>
                    <a:p>
                      <a:pPr algn="ctr"/>
                      <a:r>
                        <a:rPr lang="zh-CN" altLang="en-US" sz="1200" smtClean="0">
                          <a:solidFill>
                            <a:schemeClr val="tx1">
                              <a:lumMod val="65000"/>
                              <a:lumOff val="35000"/>
                            </a:schemeClr>
                          </a:solidFill>
                          <a:latin typeface="微软雅黑" panose="020B0503020204020204" pitchFamily="34" charset="-122"/>
                          <a:ea typeface="微软雅黑" panose="020B0503020204020204" pitchFamily="34" charset="-122"/>
                        </a:rPr>
                        <a:t>Battery life</a:t>
                      </a:r>
                      <a:endParaRPr lang="zh-CN" altLang="en-US" sz="120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algn="ct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9h</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4320">
                <a:tc>
                  <a:txBody>
                    <a:bodyPr/>
                    <a:p>
                      <a:pPr algn="ctr">
                        <a:buNone/>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Standby time</a:t>
                      </a:r>
                      <a:endPar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p>
                      <a:pPr algn="ctr">
                        <a:buNone/>
                      </a:pP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30h</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r>
              <a:tr h="274320">
                <a:tc>
                  <a:txBody>
                    <a:bodyPr/>
                    <a:p>
                      <a:pPr algn="ctr">
                        <a:buNone/>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Suction power</a:t>
                      </a:r>
                      <a:endPar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p>
                      <a:pPr algn="ctr">
                        <a:buNone/>
                      </a:pP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2.3Kpa</a:t>
                      </a:r>
                      <a:endPar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r>
              <a:tr h="274320">
                <a:tc>
                  <a:txBody>
                    <a:bodyPr/>
                    <a:p>
                      <a:pPr algn="ct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Cleaning mode</a:t>
                      </a:r>
                      <a:endPar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p>
                      <a:pPr algn="ctr"/>
                      <a:r>
                        <a:rPr 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standard</a:t>
                      </a:r>
                      <a:endParaRPr 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r>
              <a:tr h="274320">
                <a:tc>
                  <a:txBody>
                    <a:bodyPr/>
                    <a:p>
                      <a:pPr algn="ctr"/>
                      <a:r>
                        <a:rPr lang="zh-CN" altLang="en-US" sz="1200" smtClean="0">
                          <a:solidFill>
                            <a:schemeClr val="tx1">
                              <a:lumMod val="65000"/>
                              <a:lumOff val="35000"/>
                            </a:schemeClr>
                          </a:solidFill>
                          <a:latin typeface="微软雅黑" panose="020B0503020204020204" pitchFamily="34" charset="-122"/>
                          <a:ea typeface="微软雅黑" panose="020B0503020204020204" pitchFamily="34" charset="-122"/>
                        </a:rPr>
                        <a:t>Way of working</a:t>
                      </a:r>
                      <a:endParaRPr lang="zh-CN" altLang="en-US" sz="120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algn="ct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Regular cleaning, manual cleaning</a:t>
                      </a:r>
                      <a:endPar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4320">
                <a:tc>
                  <a:txBody>
                    <a:bodyPr/>
                    <a:p>
                      <a:pPr marL="0" algn="ctr" defTabSz="914400" rtl="0" eaLnBrk="1" latinLnBrk="0" hangingPunct="1"/>
                      <a:r>
                        <a:rPr lang="zh-CN" altLang="en-US" sz="1200" kern="120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Display size</a:t>
                      </a:r>
                      <a:endParaRPr lang="zh-CN" altLang="en-US" sz="1200" kern="1200" dirty="0" smtClean="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p>
                      <a:pPr marL="0" marR="0" indent="0" algn="ctr" defTabSz="914400" rtl="0" eaLnBrk="1" fontAlgn="auto" latinLnBrk="0" hangingPunct="1">
                        <a:lnSpc>
                          <a:spcPct val="100000"/>
                        </a:lnSpc>
                        <a:spcBef>
                          <a:spcPts val="0"/>
                        </a:spcBef>
                        <a:spcAft>
                          <a:spcPts val="0"/>
                        </a:spcAft>
                        <a:buClrTx/>
                        <a:buSzTx/>
                        <a:buFontTx/>
                        <a:buNone/>
                        <a:defRPr/>
                      </a:pPr>
                      <a:r>
                        <a:rPr sz="1200" kern="120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7-inch IPS screen (16:9) resolution 1024X600</a:t>
                      </a:r>
                      <a:endParaRPr sz="1200" kern="1200" dirty="0" smtClean="0">
                        <a:solidFill>
                          <a:schemeClr val="tx1">
                            <a:lumMod val="65000"/>
                            <a:lumOff val="35000"/>
                          </a:schemeClr>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r>
              <a:tr h="274320">
                <a:tc>
                  <a:txBody>
                    <a:bodyPr/>
                    <a:p>
                      <a:pPr algn="ct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Rated power of whole machine</a:t>
                      </a:r>
                      <a:endPar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120W</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 </a:t>
                      </a:r>
                      <a:endPar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432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UV lamp power</a:t>
                      </a:r>
                      <a:endPar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16W</a:t>
                      </a:r>
                      <a:endParaRPr lang="en-US"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r>
              <a:tr h="274320">
                <a:tc>
                  <a:txBody>
                    <a:bodyPr/>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P</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roduct weight</a:t>
                      </a:r>
                      <a:endPar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en-US"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100.8KG </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(Including adapter, charging pile, wooden box packaging)</a:t>
                      </a:r>
                      <a:endPar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4320">
                <a:tc>
                  <a:txBody>
                    <a:bodyPr/>
                    <a:p>
                      <a:pPr marL="0" marR="0" indent="0" algn="ctr" defTabSz="914400" rtl="0" eaLnBrk="1" fontAlgn="auto" latinLnBrk="0" hangingPunct="1">
                        <a:lnSpc>
                          <a:spcPct val="100000"/>
                        </a:lnSpc>
                        <a:spcBef>
                          <a:spcPts val="0"/>
                        </a:spcBef>
                        <a:spcAft>
                          <a:spcPts val="0"/>
                        </a:spcAft>
                        <a:buClrTx/>
                        <a:buSzTx/>
                        <a:buFontTx/>
                        <a:buNone/>
                        <a:defRPr/>
                      </a:pPr>
                      <a:r>
                        <a:rPr sz="1200" dirty="0" smtClean="0">
                          <a:solidFill>
                            <a:schemeClr val="tx1">
                              <a:lumMod val="65000"/>
                              <a:lumOff val="35000"/>
                            </a:schemeClr>
                          </a:solidFill>
                          <a:latin typeface="微软雅黑" panose="020B0503020204020204" pitchFamily="34" charset="-122"/>
                          <a:ea typeface="微软雅黑" panose="020B0503020204020204" pitchFamily="34" charset="-122"/>
                        </a:rPr>
                        <a:t>Product size (</a:t>
                      </a:r>
                      <a:r>
                        <a:rPr 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L*W*H</a:t>
                      </a:r>
                      <a:r>
                        <a:rPr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en-US"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684mm*500mm*600mm</a:t>
                      </a:r>
                      <a:endParaRPr lang="en-US"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r>
            </a:tbl>
          </a:graphicData>
        </a:graphic>
      </p:graphicFrame>
      <p:pic>
        <p:nvPicPr>
          <p:cNvPr id="2" name="图片 1" descr="DSC01754-1"/>
          <p:cNvPicPr>
            <a:picLocks noChangeAspect="1"/>
          </p:cNvPicPr>
          <p:nvPr/>
        </p:nvPicPr>
        <p:blipFill>
          <a:blip r:embed="rId2"/>
          <a:srcRect l="28760" t="10891" r="23368" b="18187"/>
          <a:stretch>
            <a:fillRect/>
          </a:stretch>
        </p:blipFill>
        <p:spPr>
          <a:xfrm>
            <a:off x="666115" y="1673860"/>
            <a:ext cx="2793365" cy="2759075"/>
          </a:xfrm>
          <a:prstGeom prst="rect">
            <a:avLst/>
          </a:prstGeom>
          <a:ln w="38100">
            <a:solidFill>
              <a:schemeClr val="accent1"/>
            </a:solidFill>
          </a:ln>
        </p:spPr>
      </p:pic>
      <p:sp>
        <p:nvSpPr>
          <p:cNvPr id="5" name="文本框 4"/>
          <p:cNvSpPr txBox="1"/>
          <p:nvPr/>
        </p:nvSpPr>
        <p:spPr>
          <a:xfrm>
            <a:off x="501015" y="4650105"/>
            <a:ext cx="3586480" cy="1837690"/>
          </a:xfrm>
          <a:prstGeom prst="rect">
            <a:avLst/>
          </a:prstGeom>
          <a:noFill/>
        </p:spPr>
        <p:txBody>
          <a:bodyPr wrap="square" rtlCol="0">
            <a:spAutoFit/>
          </a:bodyPr>
          <a:p>
            <a:pPr algn="l">
              <a:lnSpc>
                <a:spcPct val="100000"/>
              </a:lnSpc>
            </a:pPr>
            <a:r>
              <a:rPr sz="1600" b="1">
                <a:latin typeface="微软雅黑" panose="020B0503020204020204" pitchFamily="34" charset="-122"/>
                <a:ea typeface="微软雅黑" panose="020B0503020204020204" pitchFamily="34" charset="-122"/>
              </a:rPr>
              <a:t>Snail sweeper cleaning robot</a:t>
            </a:r>
            <a:endParaRPr sz="1600" b="1">
              <a:latin typeface="微软雅黑" panose="020B0503020204020204" pitchFamily="34" charset="-122"/>
              <a:ea typeface="微软雅黑" panose="020B0503020204020204" pitchFamily="34" charset="-122"/>
            </a:endParaRPr>
          </a:p>
          <a:p>
            <a:pPr algn="l">
              <a:lnSpc>
                <a:spcPct val="150000"/>
              </a:lnSpc>
            </a:pPr>
            <a:r>
              <a:rPr sz="1300"/>
              <a:t>◎ Custom cleaning area</a:t>
            </a:r>
            <a:endParaRPr sz="1300"/>
          </a:p>
          <a:p>
            <a:pPr algn="l">
              <a:lnSpc>
                <a:spcPct val="150000"/>
              </a:lnSpc>
            </a:pPr>
            <a:r>
              <a:rPr sz="1300"/>
              <a:t>◎ Remote navigation and mapping</a:t>
            </a:r>
            <a:endParaRPr sz="1300"/>
          </a:p>
          <a:p>
            <a:pPr algn="l">
              <a:lnSpc>
                <a:spcPct val="150000"/>
              </a:lnSpc>
            </a:pPr>
            <a:r>
              <a:rPr sz="1300"/>
              <a:t>◎ Regular cleaning tasks</a:t>
            </a:r>
            <a:endParaRPr sz="1300"/>
          </a:p>
          <a:p>
            <a:pPr algn="l">
              <a:lnSpc>
                <a:spcPct val="150000"/>
              </a:lnSpc>
            </a:pPr>
            <a:r>
              <a:rPr sz="1300"/>
              <a:t>◎ Automatically generate cleaning route</a:t>
            </a:r>
            <a:endParaRPr sz="1300"/>
          </a:p>
          <a:p>
            <a:pPr algn="l">
              <a:lnSpc>
                <a:spcPct val="150000"/>
              </a:lnSpc>
            </a:pPr>
            <a:r>
              <a:rPr sz="1300"/>
              <a:t>◎ Automatic return to charging</a:t>
            </a:r>
            <a:endParaRPr sz="1300"/>
          </a:p>
        </p:txBody>
      </p:sp>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文本框 25"/>
          <p:cNvSpPr txBox="1"/>
          <p:nvPr/>
        </p:nvSpPr>
        <p:spPr>
          <a:xfrm>
            <a:off x="228600" y="361950"/>
            <a:ext cx="8852535" cy="521970"/>
          </a:xfrm>
          <a:prstGeom prst="rect">
            <a:avLst/>
          </a:prstGeom>
          <a:noFill/>
        </p:spPr>
        <p:txBody>
          <a:bodyPr wrap="square" rtlCol="0">
            <a:spAutoFit/>
          </a:bodyPr>
          <a:p>
            <a:pPr algn="l"/>
            <a:r>
              <a:rPr lang="en-US" altLang="zh-CN" sz="2800" dirty="0" smtClean="0">
                <a:latin typeface="微软雅黑" panose="020B0503020204020204" pitchFamily="34" charset="-122"/>
                <a:ea typeface="微软雅黑" panose="020B0503020204020204" pitchFamily="34" charset="-122"/>
                <a:cs typeface="微软雅黑" panose="020B0503020204020204" pitchFamily="34" charset="-122"/>
              </a:rPr>
              <a:t>2.9 </a:t>
            </a:r>
            <a:r>
              <a:rPr sz="2800" dirty="0" smtClean="0">
                <a:latin typeface="微软雅黑" panose="020B0503020204020204" pitchFamily="34" charset="-122"/>
                <a:ea typeface="微软雅黑" panose="020B0503020204020204" pitchFamily="34" charset="-122"/>
                <a:cs typeface="微软雅黑" panose="020B0503020204020204" pitchFamily="34" charset="-122"/>
              </a:rPr>
              <a:t>Product patent &amp; CE certification</a:t>
            </a:r>
            <a:endParaRPr sz="28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descr="蜗牛洁霸-CE证书-CLEANING ROBOT(1)-2021-01"/>
          <p:cNvPicPr>
            <a:picLocks noChangeAspect="1"/>
          </p:cNvPicPr>
          <p:nvPr>
            <p:custDataLst>
              <p:tags r:id="rId1"/>
            </p:custDataLst>
          </p:nvPr>
        </p:nvPicPr>
        <p:blipFill>
          <a:blip r:embed="rId2"/>
          <a:stretch>
            <a:fillRect/>
          </a:stretch>
        </p:blipFill>
        <p:spPr>
          <a:xfrm>
            <a:off x="532765" y="1213485"/>
            <a:ext cx="3670300" cy="5189855"/>
          </a:xfrm>
          <a:prstGeom prst="rect">
            <a:avLst/>
          </a:prstGeom>
          <a:effectLst>
            <a:outerShdw blurRad="50800" dist="38100" dir="5400000" algn="t" rotWithShape="0">
              <a:prstClr val="black">
                <a:alpha val="40000"/>
              </a:prstClr>
            </a:outerShdw>
          </a:effectLst>
        </p:spPr>
      </p:pic>
      <p:pic>
        <p:nvPicPr>
          <p:cNvPr id="5" name="图片 4" descr="蜗牛洁霸机器人专利-1"/>
          <p:cNvPicPr>
            <a:picLocks noChangeAspect="1"/>
          </p:cNvPicPr>
          <p:nvPr>
            <p:custDataLst>
              <p:tags r:id="rId3"/>
            </p:custDataLst>
          </p:nvPr>
        </p:nvPicPr>
        <p:blipFill>
          <a:blip r:embed="rId4"/>
          <a:srcRect r="2353"/>
          <a:stretch>
            <a:fillRect/>
          </a:stretch>
        </p:blipFill>
        <p:spPr>
          <a:xfrm>
            <a:off x="4415155" y="1213485"/>
            <a:ext cx="3584575" cy="5190490"/>
          </a:xfrm>
          <a:prstGeom prst="rect">
            <a:avLst/>
          </a:prstGeom>
          <a:effectLst>
            <a:outerShdw blurRad="50800" dist="38100" dir="5400000" algn="t" rotWithShape="0">
              <a:prstClr val="black">
                <a:alpha val="40000"/>
              </a:prstClr>
            </a:outerShdw>
          </a:effectLst>
        </p:spPr>
      </p:pic>
      <p:pic>
        <p:nvPicPr>
          <p:cNvPr id="6" name="图片 5" descr="蜗牛洁霸机器人专利-2"/>
          <p:cNvPicPr>
            <a:picLocks noChangeAspect="1"/>
          </p:cNvPicPr>
          <p:nvPr>
            <p:custDataLst>
              <p:tags r:id="rId5"/>
            </p:custDataLst>
          </p:nvPr>
        </p:nvPicPr>
        <p:blipFill>
          <a:blip r:embed="rId6"/>
          <a:srcRect r="2566"/>
          <a:stretch>
            <a:fillRect/>
          </a:stretch>
        </p:blipFill>
        <p:spPr>
          <a:xfrm>
            <a:off x="8098155" y="1213485"/>
            <a:ext cx="3576320" cy="5190490"/>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234315" y="381000"/>
            <a:ext cx="2679065" cy="521970"/>
          </a:xfrm>
          <a:prstGeom prst="rect">
            <a:avLst/>
          </a:prstGeom>
          <a:noFill/>
        </p:spPr>
        <p:txBody>
          <a:bodyPr wrap="square" rtlCol="0">
            <a:spAutoFit/>
          </a:bodyPr>
          <a:lstStyle/>
          <a:p>
            <a:pPr algn="l"/>
            <a:r>
              <a:rPr lang="en-US" altLang="zh-CN" sz="2800" dirty="0" smtClean="0">
                <a:latin typeface="微软雅黑" panose="020B0503020204020204" pitchFamily="34" charset="-122"/>
                <a:ea typeface="微软雅黑" panose="020B0503020204020204" pitchFamily="34" charset="-122"/>
                <a:cs typeface="微软雅黑" panose="020B0503020204020204" pitchFamily="34" charset="-122"/>
              </a:rPr>
              <a:t>3.1 </a:t>
            </a:r>
            <a:r>
              <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rPr>
              <a:t>Case show</a:t>
            </a:r>
            <a:endPar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7924800" y="5840095"/>
            <a:ext cx="1696720" cy="287020"/>
          </a:xfrm>
          <a:prstGeom prst="rect">
            <a:avLst/>
          </a:prstGeom>
          <a:solidFill>
            <a:srgbClr val="4C89C0"/>
          </a:solidFill>
          <a:ln>
            <a:solidFill>
              <a:schemeClr val="accent1">
                <a:shade val="50000"/>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cs typeface="Arial" panose="020B0604020202020204" pitchFamily="34" charset="0"/>
            </a:endParaRPr>
          </a:p>
        </p:txBody>
      </p:sp>
      <p:sp>
        <p:nvSpPr>
          <p:cNvPr id="17" name="矩形 16"/>
          <p:cNvSpPr/>
          <p:nvPr/>
        </p:nvSpPr>
        <p:spPr>
          <a:xfrm>
            <a:off x="2546350" y="5253990"/>
            <a:ext cx="1696720" cy="287020"/>
          </a:xfrm>
          <a:prstGeom prst="rect">
            <a:avLst/>
          </a:prstGeom>
          <a:solidFill>
            <a:srgbClr val="4C89C0"/>
          </a:solidFill>
          <a:ln>
            <a:solidFill>
              <a:schemeClr val="accent1">
                <a:shade val="50000"/>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cs typeface="Arial" panose="020B0604020202020204" pitchFamily="34" charset="0"/>
            </a:endParaRPr>
          </a:p>
        </p:txBody>
      </p:sp>
      <p:sp>
        <p:nvSpPr>
          <p:cNvPr id="31" name="矩形 30"/>
          <p:cNvSpPr/>
          <p:nvPr/>
        </p:nvSpPr>
        <p:spPr>
          <a:xfrm>
            <a:off x="7929880" y="3744595"/>
            <a:ext cx="1696720" cy="287020"/>
          </a:xfrm>
          <a:prstGeom prst="rect">
            <a:avLst/>
          </a:prstGeom>
          <a:solidFill>
            <a:srgbClr val="4C89C0"/>
          </a:solidFill>
          <a:ln>
            <a:solidFill>
              <a:schemeClr val="accent1">
                <a:shade val="50000"/>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cs typeface="Arial" panose="020B0604020202020204" pitchFamily="34" charset="0"/>
            </a:endParaRPr>
          </a:p>
        </p:txBody>
      </p:sp>
      <p:sp>
        <p:nvSpPr>
          <p:cNvPr id="34" name="矩形 33"/>
          <p:cNvSpPr/>
          <p:nvPr/>
        </p:nvSpPr>
        <p:spPr>
          <a:xfrm>
            <a:off x="6137275" y="3159760"/>
            <a:ext cx="1696720" cy="287020"/>
          </a:xfrm>
          <a:prstGeom prst="rect">
            <a:avLst/>
          </a:prstGeom>
          <a:solidFill>
            <a:srgbClr val="4C89C0"/>
          </a:solidFill>
          <a:ln>
            <a:solidFill>
              <a:schemeClr val="accent1">
                <a:shade val="50000"/>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cs typeface="Arial" panose="020B0604020202020204" pitchFamily="34" charset="0"/>
            </a:endParaRPr>
          </a:p>
        </p:txBody>
      </p:sp>
      <p:sp>
        <p:nvSpPr>
          <p:cNvPr id="35" name="矩形 34"/>
          <p:cNvSpPr/>
          <p:nvPr/>
        </p:nvSpPr>
        <p:spPr>
          <a:xfrm>
            <a:off x="6146165" y="5253990"/>
            <a:ext cx="1682750" cy="287020"/>
          </a:xfrm>
          <a:prstGeom prst="rect">
            <a:avLst/>
          </a:prstGeom>
          <a:solidFill>
            <a:srgbClr val="4C89C0"/>
          </a:solidFill>
          <a:ln>
            <a:solidFill>
              <a:schemeClr val="accent1">
                <a:shade val="50000"/>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cs typeface="Arial" panose="020B0604020202020204" pitchFamily="34" charset="0"/>
            </a:endParaRPr>
          </a:p>
        </p:txBody>
      </p:sp>
      <p:sp>
        <p:nvSpPr>
          <p:cNvPr id="36" name="矩形 35"/>
          <p:cNvSpPr/>
          <p:nvPr/>
        </p:nvSpPr>
        <p:spPr>
          <a:xfrm>
            <a:off x="4339590" y="3677920"/>
            <a:ext cx="1696720" cy="287020"/>
          </a:xfrm>
          <a:prstGeom prst="rect">
            <a:avLst/>
          </a:prstGeom>
          <a:solidFill>
            <a:srgbClr val="4C89C0"/>
          </a:solidFill>
          <a:ln>
            <a:solidFill>
              <a:schemeClr val="accent1">
                <a:shade val="50000"/>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cs typeface="Arial" panose="020B0604020202020204" pitchFamily="34" charset="0"/>
            </a:endParaRPr>
          </a:p>
        </p:txBody>
      </p:sp>
      <p:sp>
        <p:nvSpPr>
          <p:cNvPr id="37" name="矩形 36"/>
          <p:cNvSpPr/>
          <p:nvPr/>
        </p:nvSpPr>
        <p:spPr>
          <a:xfrm>
            <a:off x="4344670" y="5776595"/>
            <a:ext cx="1696720" cy="287020"/>
          </a:xfrm>
          <a:prstGeom prst="rect">
            <a:avLst/>
          </a:prstGeom>
          <a:solidFill>
            <a:srgbClr val="4C89C0"/>
          </a:solidFill>
          <a:ln>
            <a:solidFill>
              <a:schemeClr val="accent1">
                <a:shade val="50000"/>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cs typeface="Arial" panose="020B0604020202020204" pitchFamily="34" charset="0"/>
            </a:endParaRPr>
          </a:p>
        </p:txBody>
      </p:sp>
      <p:sp>
        <p:nvSpPr>
          <p:cNvPr id="38" name="矩形 37"/>
          <p:cNvSpPr/>
          <p:nvPr/>
        </p:nvSpPr>
        <p:spPr>
          <a:xfrm>
            <a:off x="2533650" y="3161030"/>
            <a:ext cx="1696720" cy="287020"/>
          </a:xfrm>
          <a:prstGeom prst="rect">
            <a:avLst/>
          </a:prstGeom>
          <a:solidFill>
            <a:srgbClr val="4C89C0"/>
          </a:solidFill>
          <a:ln>
            <a:solidFill>
              <a:schemeClr val="accent1">
                <a:shade val="50000"/>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cs typeface="Arial" panose="020B0604020202020204" pitchFamily="34" charset="0"/>
            </a:endParaRPr>
          </a:p>
        </p:txBody>
      </p:sp>
      <p:sp>
        <p:nvSpPr>
          <p:cNvPr id="39" name="矩形 38"/>
          <p:cNvSpPr/>
          <p:nvPr/>
        </p:nvSpPr>
        <p:spPr>
          <a:xfrm>
            <a:off x="763905" y="3444875"/>
            <a:ext cx="1682750" cy="287020"/>
          </a:xfrm>
          <a:prstGeom prst="rect">
            <a:avLst/>
          </a:prstGeom>
          <a:solidFill>
            <a:srgbClr val="4C89C0"/>
          </a:solidFill>
          <a:ln>
            <a:solidFill>
              <a:schemeClr val="accent1">
                <a:shade val="50000"/>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cs typeface="Arial" panose="020B0604020202020204" pitchFamily="34" charset="0"/>
            </a:endParaRPr>
          </a:p>
        </p:txBody>
      </p:sp>
      <p:pic>
        <p:nvPicPr>
          <p:cNvPr id="40" name="Picture 9" descr="C:\Users\Administrator\Desktop\图片100-1.png图片100-1"/>
          <p:cNvPicPr>
            <a:picLocks noChangeAspect="1"/>
          </p:cNvPicPr>
          <p:nvPr/>
        </p:nvPicPr>
        <p:blipFill>
          <a:blip r:embed="rId1"/>
          <a:srcRect/>
          <a:stretch>
            <a:fillRect/>
          </a:stretch>
        </p:blipFill>
        <p:spPr>
          <a:xfrm>
            <a:off x="2533650" y="1467485"/>
            <a:ext cx="1693545" cy="1693545"/>
          </a:xfrm>
          <a:prstGeom prst="rect">
            <a:avLst/>
          </a:prstGeom>
          <a:ln w="114300">
            <a:noFill/>
          </a:ln>
        </p:spPr>
      </p:pic>
      <p:pic>
        <p:nvPicPr>
          <p:cNvPr id="41" name="Picture 10" descr="C:\Users\Administrator\Desktop\图片100.png图片100"/>
          <p:cNvPicPr>
            <a:picLocks noChangeAspect="1"/>
          </p:cNvPicPr>
          <p:nvPr/>
        </p:nvPicPr>
        <p:blipFill>
          <a:blip r:embed="rId2"/>
          <a:srcRect/>
          <a:stretch>
            <a:fillRect/>
          </a:stretch>
        </p:blipFill>
        <p:spPr>
          <a:xfrm>
            <a:off x="749300" y="1753235"/>
            <a:ext cx="1693545" cy="1693545"/>
          </a:xfrm>
          <a:prstGeom prst="rect">
            <a:avLst/>
          </a:prstGeom>
          <a:solidFill>
            <a:srgbClr val="1D5787"/>
          </a:solidFill>
          <a:ln w="114300">
            <a:noFill/>
          </a:ln>
        </p:spPr>
      </p:pic>
      <p:pic>
        <p:nvPicPr>
          <p:cNvPr id="42" name="Picture 12" descr="C:\Users\Administrator\Desktop\图片100.jpg图片100"/>
          <p:cNvPicPr>
            <a:picLocks noChangeAspect="1"/>
          </p:cNvPicPr>
          <p:nvPr/>
        </p:nvPicPr>
        <p:blipFill>
          <a:blip r:embed="rId3"/>
          <a:srcRect/>
          <a:stretch>
            <a:fillRect/>
          </a:stretch>
        </p:blipFill>
        <p:spPr>
          <a:xfrm>
            <a:off x="4339590" y="1978660"/>
            <a:ext cx="1692910" cy="1693545"/>
          </a:xfrm>
          <a:prstGeom prst="rect">
            <a:avLst/>
          </a:prstGeom>
          <a:ln w="114300">
            <a:noFill/>
          </a:ln>
        </p:spPr>
      </p:pic>
      <p:pic>
        <p:nvPicPr>
          <p:cNvPr id="43" name="图片 42" descr="C:\Users\Administrator\Desktop\图片103.png图片103"/>
          <p:cNvPicPr>
            <a:picLocks noChangeAspect="1"/>
          </p:cNvPicPr>
          <p:nvPr/>
        </p:nvPicPr>
        <p:blipFill rotWithShape="1">
          <a:blip r:embed="rId4"/>
          <a:srcRect/>
          <a:stretch>
            <a:fillRect/>
          </a:stretch>
        </p:blipFill>
        <p:spPr>
          <a:xfrm>
            <a:off x="6146165" y="3562350"/>
            <a:ext cx="1691640" cy="1691640"/>
          </a:xfrm>
          <a:prstGeom prst="rect">
            <a:avLst/>
          </a:prstGeom>
          <a:solidFill>
            <a:srgbClr val="1D5787"/>
          </a:solidFill>
          <a:ln w="114300">
            <a:noFill/>
          </a:ln>
        </p:spPr>
      </p:pic>
      <p:sp>
        <p:nvSpPr>
          <p:cNvPr id="44" name="文本框 43"/>
          <p:cNvSpPr txBox="1"/>
          <p:nvPr/>
        </p:nvSpPr>
        <p:spPr>
          <a:xfrm>
            <a:off x="709930" y="3463925"/>
            <a:ext cx="1736725" cy="275590"/>
          </a:xfrm>
          <a:prstGeom prst="rect">
            <a:avLst/>
          </a:prstGeom>
          <a:noFill/>
        </p:spPr>
        <p:txBody>
          <a:bodyPr wrap="square" rtlCol="0">
            <a:spAutoFit/>
          </a:bodyPr>
          <a:p>
            <a:pPr algn="ctr"/>
            <a:r>
              <a:rPr lang="en-US" alt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s</a:t>
            </a:r>
            <a:r>
              <a:rPr 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upermarket</a:t>
            </a:r>
            <a:endParaRPr 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文本框 44"/>
          <p:cNvSpPr txBox="1"/>
          <p:nvPr/>
        </p:nvSpPr>
        <p:spPr>
          <a:xfrm>
            <a:off x="2896235" y="3161030"/>
            <a:ext cx="1036320" cy="275590"/>
          </a:xfrm>
          <a:prstGeom prst="rect">
            <a:avLst/>
          </a:prstGeom>
          <a:noFill/>
        </p:spPr>
        <p:txBody>
          <a:bodyPr wrap="square" rtlCol="0">
            <a:spAutoFit/>
          </a:bodyPr>
          <a:p>
            <a:pPr algn="ctr"/>
            <a:r>
              <a:rPr 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restaurant</a:t>
            </a:r>
            <a:endParaRPr 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6" name="文本框 45"/>
          <p:cNvSpPr txBox="1"/>
          <p:nvPr/>
        </p:nvSpPr>
        <p:spPr>
          <a:xfrm>
            <a:off x="6113145" y="5253990"/>
            <a:ext cx="1766570" cy="275590"/>
          </a:xfrm>
          <a:prstGeom prst="rect">
            <a:avLst/>
          </a:prstGeom>
          <a:noFill/>
        </p:spPr>
        <p:txBody>
          <a:bodyPr wrap="square" rtlCol="0">
            <a:spAutoFit/>
          </a:bodyPr>
          <a:p>
            <a:pPr algn="ctr"/>
            <a:r>
              <a:rPr 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Commercial Complex</a:t>
            </a:r>
            <a:endParaRPr 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文本框 46"/>
          <p:cNvSpPr txBox="1"/>
          <p:nvPr/>
        </p:nvSpPr>
        <p:spPr>
          <a:xfrm>
            <a:off x="4321175" y="3667760"/>
            <a:ext cx="1731645" cy="275590"/>
          </a:xfrm>
          <a:prstGeom prst="rect">
            <a:avLst/>
          </a:prstGeom>
          <a:noFill/>
        </p:spPr>
        <p:txBody>
          <a:bodyPr wrap="square" rtlCol="0">
            <a:spAutoFit/>
          </a:bodyPr>
          <a:p>
            <a:pPr algn="ctr"/>
            <a:r>
              <a:rPr 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dust-free workshop</a:t>
            </a:r>
            <a:endParaRPr 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48" name="图片 47" descr="图片105"/>
          <p:cNvPicPr>
            <a:picLocks noChangeAspect="1"/>
          </p:cNvPicPr>
          <p:nvPr/>
        </p:nvPicPr>
        <p:blipFill>
          <a:blip r:embed="rId5"/>
          <a:stretch>
            <a:fillRect/>
          </a:stretch>
        </p:blipFill>
        <p:spPr>
          <a:xfrm>
            <a:off x="7929245" y="2052320"/>
            <a:ext cx="1692000" cy="1692000"/>
          </a:xfrm>
          <a:prstGeom prst="rect">
            <a:avLst/>
          </a:prstGeom>
        </p:spPr>
      </p:pic>
      <p:pic>
        <p:nvPicPr>
          <p:cNvPr id="49" name="图片 48" descr="图片1031"/>
          <p:cNvPicPr>
            <a:picLocks noChangeAspect="1"/>
          </p:cNvPicPr>
          <p:nvPr/>
        </p:nvPicPr>
        <p:blipFill>
          <a:blip r:embed="rId6"/>
          <a:srcRect l="11542"/>
          <a:stretch>
            <a:fillRect/>
          </a:stretch>
        </p:blipFill>
        <p:spPr>
          <a:xfrm>
            <a:off x="2546350" y="3561715"/>
            <a:ext cx="1693545" cy="1692275"/>
          </a:xfrm>
          <a:prstGeom prst="rect">
            <a:avLst/>
          </a:prstGeom>
        </p:spPr>
      </p:pic>
      <p:pic>
        <p:nvPicPr>
          <p:cNvPr id="50" name="图片 49" descr="图片1020"/>
          <p:cNvPicPr>
            <a:picLocks noChangeAspect="1"/>
          </p:cNvPicPr>
          <p:nvPr/>
        </p:nvPicPr>
        <p:blipFill>
          <a:blip r:embed="rId7"/>
          <a:stretch>
            <a:fillRect/>
          </a:stretch>
        </p:blipFill>
        <p:spPr>
          <a:xfrm>
            <a:off x="7929245" y="4147820"/>
            <a:ext cx="1692000" cy="1692000"/>
          </a:xfrm>
          <a:prstGeom prst="rect">
            <a:avLst/>
          </a:prstGeom>
        </p:spPr>
      </p:pic>
      <p:sp>
        <p:nvSpPr>
          <p:cNvPr id="51" name="文本框 50"/>
          <p:cNvSpPr txBox="1"/>
          <p:nvPr/>
        </p:nvSpPr>
        <p:spPr>
          <a:xfrm>
            <a:off x="8089900" y="3744595"/>
            <a:ext cx="1371600" cy="275590"/>
          </a:xfrm>
          <a:prstGeom prst="rect">
            <a:avLst/>
          </a:prstGeom>
          <a:noFill/>
        </p:spPr>
        <p:txBody>
          <a:bodyPr wrap="square" rtlCol="0">
            <a:spAutoFit/>
          </a:bodyPr>
          <a:p>
            <a:pPr algn="ctr"/>
            <a:r>
              <a:rPr 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furniture Mall</a:t>
            </a:r>
            <a:endParaRPr 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2" name="文本框 51"/>
          <p:cNvSpPr txBox="1"/>
          <p:nvPr/>
        </p:nvSpPr>
        <p:spPr>
          <a:xfrm>
            <a:off x="7927975" y="5821045"/>
            <a:ext cx="1697355" cy="275590"/>
          </a:xfrm>
          <a:prstGeom prst="rect">
            <a:avLst/>
          </a:prstGeom>
          <a:noFill/>
        </p:spPr>
        <p:txBody>
          <a:bodyPr wrap="square" rtlCol="0">
            <a:spAutoFit/>
          </a:bodyPr>
          <a:p>
            <a:pPr algn="ctr"/>
            <a:r>
              <a:rPr 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Corporate Office</a:t>
            </a:r>
            <a:endParaRPr 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3" name="文本框 52"/>
          <p:cNvSpPr txBox="1"/>
          <p:nvPr/>
        </p:nvSpPr>
        <p:spPr>
          <a:xfrm>
            <a:off x="2684145" y="5253990"/>
            <a:ext cx="1371600" cy="275590"/>
          </a:xfrm>
          <a:prstGeom prst="rect">
            <a:avLst/>
          </a:prstGeom>
          <a:noFill/>
        </p:spPr>
        <p:txBody>
          <a:bodyPr wrap="square" rtlCol="0">
            <a:spAutoFit/>
          </a:bodyPr>
          <a:p>
            <a:pPr algn="ctr">
              <a:buClrTx/>
              <a:buSzTx/>
              <a:buFontTx/>
            </a:pPr>
            <a:r>
              <a:rPr lang="en-US" alt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office building</a:t>
            </a:r>
            <a:endParaRPr lang="en-US" alt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54" name="图片 53" descr="图片105-1"/>
          <p:cNvPicPr>
            <a:picLocks noChangeAspect="1"/>
          </p:cNvPicPr>
          <p:nvPr/>
        </p:nvPicPr>
        <p:blipFill>
          <a:blip r:embed="rId8"/>
          <a:stretch>
            <a:fillRect/>
          </a:stretch>
        </p:blipFill>
        <p:spPr>
          <a:xfrm>
            <a:off x="4344670" y="4084320"/>
            <a:ext cx="1692000" cy="1692000"/>
          </a:xfrm>
          <a:prstGeom prst="rect">
            <a:avLst/>
          </a:prstGeom>
        </p:spPr>
      </p:pic>
      <p:sp>
        <p:nvSpPr>
          <p:cNvPr id="55" name="文本框 54"/>
          <p:cNvSpPr txBox="1"/>
          <p:nvPr/>
        </p:nvSpPr>
        <p:spPr>
          <a:xfrm>
            <a:off x="4499610" y="5776595"/>
            <a:ext cx="1371600" cy="275590"/>
          </a:xfrm>
          <a:prstGeom prst="rect">
            <a:avLst/>
          </a:prstGeom>
          <a:noFill/>
        </p:spPr>
        <p:txBody>
          <a:bodyPr wrap="square" rtlCol="0">
            <a:spAutoFit/>
          </a:bodyPr>
          <a:p>
            <a:pPr algn="ctr"/>
            <a:r>
              <a:rPr lang="zh-CN" altLang="en-US" sz="1200" dirty="0">
                <a:solidFill>
                  <a:schemeClr val="bg1"/>
                </a:solidFill>
                <a:latin typeface="Arial" panose="020B0604020202020204" pitchFamily="34" charset="0"/>
                <a:ea typeface="微软雅黑" panose="020B0503020204020204" pitchFamily="34" charset="-122"/>
                <a:cs typeface="Arial" panose="020B0604020202020204" pitchFamily="34" charset="0"/>
              </a:rPr>
              <a:t>Exhibition hall</a:t>
            </a:r>
            <a:endParaRPr lang="zh-CN" altLang="en-US" sz="12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56" name="图片 55" descr="图片105-2"/>
          <p:cNvPicPr>
            <a:picLocks noChangeAspect="1"/>
          </p:cNvPicPr>
          <p:nvPr/>
        </p:nvPicPr>
        <p:blipFill>
          <a:blip r:embed="rId9"/>
          <a:stretch>
            <a:fillRect/>
          </a:stretch>
        </p:blipFill>
        <p:spPr>
          <a:xfrm>
            <a:off x="6137275" y="1467485"/>
            <a:ext cx="1692000" cy="1692000"/>
          </a:xfrm>
          <a:prstGeom prst="rect">
            <a:avLst/>
          </a:prstGeom>
        </p:spPr>
      </p:pic>
      <p:sp>
        <p:nvSpPr>
          <p:cNvPr id="57" name="文本框 56"/>
          <p:cNvSpPr txBox="1"/>
          <p:nvPr/>
        </p:nvSpPr>
        <p:spPr>
          <a:xfrm>
            <a:off x="6301740" y="3159760"/>
            <a:ext cx="1371600" cy="275590"/>
          </a:xfrm>
          <a:prstGeom prst="rect">
            <a:avLst/>
          </a:prstGeom>
          <a:noFill/>
        </p:spPr>
        <p:txBody>
          <a:bodyPr wrap="square" rtlCol="0">
            <a:spAutoFit/>
          </a:bodyPr>
          <a:p>
            <a:pPr algn="ctr"/>
            <a:r>
              <a:rPr lang="zh-CN" altLang="en-US" sz="1200" dirty="0">
                <a:solidFill>
                  <a:schemeClr val="bg1"/>
                </a:solidFill>
                <a:latin typeface="Arial" panose="020B0604020202020204" pitchFamily="34" charset="0"/>
                <a:ea typeface="微软雅黑" panose="020B0503020204020204" pitchFamily="34" charset="-122"/>
                <a:cs typeface="Arial" panose="020B0604020202020204" pitchFamily="34" charset="0"/>
              </a:rPr>
              <a:t>parking lot</a:t>
            </a:r>
            <a:endParaRPr lang="zh-CN" altLang="en-US" sz="12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58" name="图片 57"/>
          <p:cNvPicPr>
            <a:picLocks noChangeAspect="1"/>
          </p:cNvPicPr>
          <p:nvPr/>
        </p:nvPicPr>
        <p:blipFill>
          <a:blip r:embed="rId10"/>
          <a:srcRect b="4773"/>
          <a:stretch>
            <a:fillRect/>
          </a:stretch>
        </p:blipFill>
        <p:spPr>
          <a:xfrm>
            <a:off x="761365" y="3817620"/>
            <a:ext cx="1685290" cy="2103120"/>
          </a:xfrm>
          <a:prstGeom prst="rect">
            <a:avLst/>
          </a:prstGeom>
        </p:spPr>
      </p:pic>
      <p:sp>
        <p:nvSpPr>
          <p:cNvPr id="59" name="文本框 58"/>
          <p:cNvSpPr txBox="1"/>
          <p:nvPr/>
        </p:nvSpPr>
        <p:spPr>
          <a:xfrm>
            <a:off x="748030" y="5920740"/>
            <a:ext cx="1694180" cy="275590"/>
          </a:xfrm>
          <a:prstGeom prst="rect">
            <a:avLst/>
          </a:prstGeom>
          <a:solidFill>
            <a:srgbClr val="4C89C0"/>
          </a:solidFill>
        </p:spPr>
        <p:txBody>
          <a:bodyPr wrap="square" rtlCol="0">
            <a:spAutoFit/>
          </a:bodyPr>
          <a:p>
            <a:pPr algn="ctr"/>
            <a:r>
              <a:rPr lang="en-US" alt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shopping mall</a:t>
            </a:r>
            <a:endParaRPr lang="en-US" altLang="zh-CN" sz="12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60" name="图片 59"/>
          <p:cNvPicPr>
            <a:picLocks noChangeAspect="1"/>
          </p:cNvPicPr>
          <p:nvPr/>
        </p:nvPicPr>
        <p:blipFill>
          <a:blip r:embed="rId11"/>
          <a:srcRect l="27083" t="2374" r="14056"/>
          <a:stretch>
            <a:fillRect/>
          </a:stretch>
        </p:blipFill>
        <p:spPr>
          <a:xfrm>
            <a:off x="9716770" y="1380490"/>
            <a:ext cx="1776730" cy="1689100"/>
          </a:xfrm>
          <a:prstGeom prst="rect">
            <a:avLst/>
          </a:prstGeom>
        </p:spPr>
      </p:pic>
      <p:sp>
        <p:nvSpPr>
          <p:cNvPr id="61" name="矩形 60"/>
          <p:cNvSpPr/>
          <p:nvPr/>
        </p:nvSpPr>
        <p:spPr>
          <a:xfrm>
            <a:off x="9716770" y="3060065"/>
            <a:ext cx="1773555" cy="287020"/>
          </a:xfrm>
          <a:prstGeom prst="rect">
            <a:avLst/>
          </a:prstGeom>
          <a:solidFill>
            <a:srgbClr val="4C89C0"/>
          </a:solidFill>
          <a:ln>
            <a:solidFill>
              <a:schemeClr val="accent1">
                <a:shade val="50000"/>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cs typeface="Arial" panose="020B0604020202020204" pitchFamily="34" charset="0"/>
            </a:endParaRPr>
          </a:p>
        </p:txBody>
      </p:sp>
      <p:sp>
        <p:nvSpPr>
          <p:cNvPr id="62" name="文本框 61"/>
          <p:cNvSpPr txBox="1"/>
          <p:nvPr/>
        </p:nvSpPr>
        <p:spPr>
          <a:xfrm>
            <a:off x="9896475" y="3069590"/>
            <a:ext cx="1371600" cy="275590"/>
          </a:xfrm>
          <a:prstGeom prst="rect">
            <a:avLst/>
          </a:prstGeom>
          <a:noFill/>
        </p:spPr>
        <p:txBody>
          <a:bodyPr wrap="square" rtlCol="0">
            <a:spAutoFit/>
          </a:bodyPr>
          <a:p>
            <a:pPr algn="ctr"/>
            <a:r>
              <a:rPr 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Chain store</a:t>
            </a:r>
            <a:endParaRPr lang="zh-CN"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63" name="图片 62"/>
          <p:cNvPicPr>
            <a:picLocks noChangeAspect="1"/>
          </p:cNvPicPr>
          <p:nvPr/>
        </p:nvPicPr>
        <p:blipFill>
          <a:blip r:embed="rId12"/>
          <a:srcRect l="30784" r="9454"/>
          <a:stretch>
            <a:fillRect/>
          </a:stretch>
        </p:blipFill>
        <p:spPr>
          <a:xfrm>
            <a:off x="9698355" y="3428365"/>
            <a:ext cx="1795145" cy="1640840"/>
          </a:xfrm>
          <a:prstGeom prst="rect">
            <a:avLst/>
          </a:prstGeom>
        </p:spPr>
      </p:pic>
      <p:sp>
        <p:nvSpPr>
          <p:cNvPr id="64" name="矩形 63"/>
          <p:cNvSpPr/>
          <p:nvPr/>
        </p:nvSpPr>
        <p:spPr>
          <a:xfrm>
            <a:off x="9698355" y="5069205"/>
            <a:ext cx="1793240" cy="287020"/>
          </a:xfrm>
          <a:prstGeom prst="rect">
            <a:avLst/>
          </a:prstGeom>
          <a:solidFill>
            <a:srgbClr val="4C89C0"/>
          </a:solidFill>
          <a:ln>
            <a:solidFill>
              <a:schemeClr val="accent1">
                <a:shade val="50000"/>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cs typeface="Arial" panose="020B0604020202020204" pitchFamily="34" charset="0"/>
            </a:endParaRPr>
          </a:p>
        </p:txBody>
      </p:sp>
      <p:sp>
        <p:nvSpPr>
          <p:cNvPr id="65" name="文本框 64"/>
          <p:cNvSpPr txBox="1"/>
          <p:nvPr/>
        </p:nvSpPr>
        <p:spPr>
          <a:xfrm>
            <a:off x="9911080" y="5069205"/>
            <a:ext cx="1371600" cy="275590"/>
          </a:xfrm>
          <a:prstGeom prst="rect">
            <a:avLst/>
          </a:prstGeom>
          <a:noFill/>
        </p:spPr>
        <p:txBody>
          <a:bodyPr wrap="square" rtlCol="0">
            <a:spAutoFit/>
          </a:bodyPr>
          <a:p>
            <a:pPr algn="ctr"/>
            <a:r>
              <a:rPr lang="zh-CN" altLang="en-US"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hotel lobby</a:t>
            </a:r>
            <a:endParaRPr lang="zh-CN" altLang="en-US" sz="1200" dirty="0" smtClean="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300"/>
                                        <p:tgtEl>
                                          <p:spTgt spid="41"/>
                                        </p:tgtEl>
                                        <p:attrNameLst>
                                          <p:attrName>ppt_y</p:attrName>
                                        </p:attrNameLst>
                                      </p:cBhvr>
                                      <p:tavLst>
                                        <p:tav tm="0">
                                          <p:val>
                                            <p:strVal val="#ppt_y+#ppt_h*1.125000"/>
                                          </p:val>
                                        </p:tav>
                                        <p:tav tm="100000">
                                          <p:val>
                                            <p:strVal val="#ppt_y"/>
                                          </p:val>
                                        </p:tav>
                                      </p:tavLst>
                                    </p:anim>
                                    <p:animEffect transition="in" filter="wipe(up)">
                                      <p:cBhvr>
                                        <p:cTn id="13" dur="300"/>
                                        <p:tgtEl>
                                          <p:spTgt spid="41"/>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arn(inVertical)">
                                      <p:cBhvr>
                                        <p:cTn id="17" dur="500"/>
                                        <p:tgtEl>
                                          <p:spTgt spid="44"/>
                                        </p:tgtEl>
                                      </p:cBhvr>
                                    </p:animEffect>
                                  </p:childTnLst>
                                </p:cTn>
                              </p:par>
                            </p:childTnLst>
                          </p:cTn>
                        </p:par>
                        <p:par>
                          <p:cTn id="18" fill="hold">
                            <p:stCondLst>
                              <p:cond delay="1500"/>
                            </p:stCondLst>
                            <p:childTnLst>
                              <p:par>
                                <p:cTn id="19" presetID="12" presetClass="entr" presetSubtype="4" fill="hold" nodeType="afterEffect">
                                  <p:stCondLst>
                                    <p:cond delay="20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300"/>
                                        <p:tgtEl>
                                          <p:spTgt spid="40"/>
                                        </p:tgtEl>
                                        <p:attrNameLst>
                                          <p:attrName>ppt_y</p:attrName>
                                        </p:attrNameLst>
                                      </p:cBhvr>
                                      <p:tavLst>
                                        <p:tav tm="0">
                                          <p:val>
                                            <p:strVal val="#ppt_y+#ppt_h*1.125000"/>
                                          </p:val>
                                        </p:tav>
                                        <p:tav tm="100000">
                                          <p:val>
                                            <p:strVal val="#ppt_y"/>
                                          </p:val>
                                        </p:tav>
                                      </p:tavLst>
                                    </p:anim>
                                    <p:animEffect transition="in" filter="wipe(up)">
                                      <p:cBhvr>
                                        <p:cTn id="22" dur="300"/>
                                        <p:tgtEl>
                                          <p:spTgt spid="40"/>
                                        </p:tgtEl>
                                      </p:cBhvr>
                                    </p:animEffect>
                                  </p:childTnLst>
                                </p:cTn>
                              </p:par>
                            </p:childTnLst>
                          </p:cTn>
                        </p:par>
                        <p:par>
                          <p:cTn id="23" fill="hold">
                            <p:stCondLst>
                              <p:cond delay="2200"/>
                            </p:stCondLst>
                            <p:childTnLst>
                              <p:par>
                                <p:cTn id="24" presetID="16" presetClass="entr" presetSubtype="21"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arn(inVertical)">
                                      <p:cBhvr>
                                        <p:cTn id="26" dur="500"/>
                                        <p:tgtEl>
                                          <p:spTgt spid="45"/>
                                        </p:tgtEl>
                                      </p:cBhvr>
                                    </p:animEffect>
                                  </p:childTnLst>
                                </p:cTn>
                              </p:par>
                            </p:childTnLst>
                          </p:cTn>
                        </p:par>
                        <p:par>
                          <p:cTn id="27" fill="hold">
                            <p:stCondLst>
                              <p:cond delay="2700"/>
                            </p:stCondLst>
                            <p:childTnLst>
                              <p:par>
                                <p:cTn id="28" presetID="12" presetClass="entr" presetSubtype="4" fill="hold" nodeType="afterEffect">
                                  <p:stCondLst>
                                    <p:cond delay="40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300"/>
                                        <p:tgtEl>
                                          <p:spTgt spid="43"/>
                                        </p:tgtEl>
                                        <p:attrNameLst>
                                          <p:attrName>ppt_y</p:attrName>
                                        </p:attrNameLst>
                                      </p:cBhvr>
                                      <p:tavLst>
                                        <p:tav tm="0">
                                          <p:val>
                                            <p:strVal val="#ppt_y+#ppt_h*1.125000"/>
                                          </p:val>
                                        </p:tav>
                                        <p:tav tm="100000">
                                          <p:val>
                                            <p:strVal val="#ppt_y"/>
                                          </p:val>
                                        </p:tav>
                                      </p:tavLst>
                                    </p:anim>
                                    <p:animEffect transition="in" filter="wipe(up)">
                                      <p:cBhvr>
                                        <p:cTn id="31" dur="300"/>
                                        <p:tgtEl>
                                          <p:spTgt spid="43"/>
                                        </p:tgtEl>
                                      </p:cBhvr>
                                    </p:animEffect>
                                  </p:childTnLst>
                                </p:cTn>
                              </p:par>
                            </p:childTnLst>
                          </p:cTn>
                        </p:par>
                        <p:par>
                          <p:cTn id="32" fill="hold">
                            <p:stCondLst>
                              <p:cond delay="3600"/>
                            </p:stCondLst>
                            <p:childTnLst>
                              <p:par>
                                <p:cTn id="33" presetID="16" presetClass="entr" presetSubtype="21"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arn(inVertical)">
                                      <p:cBhvr>
                                        <p:cTn id="35" dur="500"/>
                                        <p:tgtEl>
                                          <p:spTgt spid="46"/>
                                        </p:tgtEl>
                                      </p:cBhvr>
                                    </p:animEffect>
                                  </p:childTnLst>
                                </p:cTn>
                              </p:par>
                            </p:childTnLst>
                          </p:cTn>
                        </p:par>
                        <p:par>
                          <p:cTn id="36" fill="hold">
                            <p:stCondLst>
                              <p:cond delay="4100"/>
                            </p:stCondLst>
                            <p:childTnLst>
                              <p:par>
                                <p:cTn id="37" presetID="12" presetClass="entr" presetSubtype="4" fill="hold" nodeType="afterEffect">
                                  <p:stCondLst>
                                    <p:cond delay="60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300"/>
                                        <p:tgtEl>
                                          <p:spTgt spid="42"/>
                                        </p:tgtEl>
                                        <p:attrNameLst>
                                          <p:attrName>ppt_y</p:attrName>
                                        </p:attrNameLst>
                                      </p:cBhvr>
                                      <p:tavLst>
                                        <p:tav tm="0">
                                          <p:val>
                                            <p:strVal val="#ppt_y+#ppt_h*1.125000"/>
                                          </p:val>
                                        </p:tav>
                                        <p:tav tm="100000">
                                          <p:val>
                                            <p:strVal val="#ppt_y"/>
                                          </p:val>
                                        </p:tav>
                                      </p:tavLst>
                                    </p:anim>
                                    <p:animEffect transition="in" filter="wipe(up)">
                                      <p:cBhvr>
                                        <p:cTn id="40" dur="300"/>
                                        <p:tgtEl>
                                          <p:spTgt spid="42"/>
                                        </p:tgtEl>
                                      </p:cBhvr>
                                    </p:animEffect>
                                  </p:childTnLst>
                                </p:cTn>
                              </p:par>
                            </p:childTnLst>
                          </p:cTn>
                        </p:par>
                        <p:par>
                          <p:cTn id="41" fill="hold">
                            <p:stCondLst>
                              <p:cond delay="5200"/>
                            </p:stCondLst>
                            <p:childTnLst>
                              <p:par>
                                <p:cTn id="42" presetID="16" presetClass="entr" presetSubtype="21"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barn(inVertical)">
                                      <p:cBhvr>
                                        <p:cTn id="44" dur="500"/>
                                        <p:tgtEl>
                                          <p:spTgt spid="47"/>
                                        </p:tgtEl>
                                      </p:cBhvr>
                                    </p:animEffect>
                                  </p:childTnLst>
                                </p:cTn>
                              </p:par>
                            </p:childTnLst>
                          </p:cTn>
                        </p:par>
                        <p:par>
                          <p:cTn id="45" fill="hold">
                            <p:stCondLst>
                              <p:cond delay="5700"/>
                            </p:stCondLst>
                            <p:childTnLst>
                              <p:par>
                                <p:cTn id="46" presetID="16" presetClass="entr" presetSubtype="21" fill="hold" grpId="0"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barn(inVertical)">
                                      <p:cBhvr>
                                        <p:cTn id="48" dur="500"/>
                                        <p:tgtEl>
                                          <p:spTgt spid="51"/>
                                        </p:tgtEl>
                                      </p:cBhvr>
                                    </p:animEffect>
                                  </p:childTnLst>
                                </p:cTn>
                              </p:par>
                            </p:childTnLst>
                          </p:cTn>
                        </p:par>
                        <p:par>
                          <p:cTn id="49" fill="hold">
                            <p:stCondLst>
                              <p:cond delay="6200"/>
                            </p:stCondLst>
                            <p:childTnLst>
                              <p:par>
                                <p:cTn id="50" presetID="16" presetClass="entr" presetSubtype="21"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par>
                          <p:cTn id="53" fill="hold">
                            <p:stCondLst>
                              <p:cond delay="6700"/>
                            </p:stCondLst>
                            <p:childTnLst>
                              <p:par>
                                <p:cTn id="54" presetID="16" presetClass="entr" presetSubtype="21"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barn(inVertical)">
                                      <p:cBhvr>
                                        <p:cTn id="56" dur="500"/>
                                        <p:tgtEl>
                                          <p:spTgt spid="53"/>
                                        </p:tgtEl>
                                      </p:cBhvr>
                                    </p:animEffect>
                                  </p:childTnLst>
                                </p:cTn>
                              </p:par>
                            </p:childTnLst>
                          </p:cTn>
                        </p:par>
                        <p:par>
                          <p:cTn id="57" fill="hold">
                            <p:stCondLst>
                              <p:cond delay="7200"/>
                            </p:stCondLst>
                            <p:childTnLst>
                              <p:par>
                                <p:cTn id="58" presetID="16" presetClass="entr" presetSubtype="21" fill="hold" grpId="0" nodeType="after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barn(inVertical)">
                                      <p:cBhvr>
                                        <p:cTn id="60" dur="500"/>
                                        <p:tgtEl>
                                          <p:spTgt spid="55"/>
                                        </p:tgtEl>
                                      </p:cBhvr>
                                    </p:animEffect>
                                  </p:childTnLst>
                                </p:cTn>
                              </p:par>
                            </p:childTnLst>
                          </p:cTn>
                        </p:par>
                        <p:par>
                          <p:cTn id="61" fill="hold">
                            <p:stCondLst>
                              <p:cond delay="7700"/>
                            </p:stCondLst>
                            <p:childTnLst>
                              <p:par>
                                <p:cTn id="62" presetID="16" presetClass="entr" presetSubtype="21" fill="hold" grpId="0"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barn(inVertical)">
                                      <p:cBhvr>
                                        <p:cTn id="64" dur="500"/>
                                        <p:tgtEl>
                                          <p:spTgt spid="57"/>
                                        </p:tgtEl>
                                      </p:cBhvr>
                                    </p:animEffect>
                                  </p:childTnLst>
                                </p:cTn>
                              </p:par>
                            </p:childTnLst>
                          </p:cTn>
                        </p:par>
                        <p:par>
                          <p:cTn id="65" fill="hold">
                            <p:stCondLst>
                              <p:cond delay="8200"/>
                            </p:stCondLst>
                            <p:childTnLst>
                              <p:par>
                                <p:cTn id="66" presetID="16" presetClass="entr" presetSubtype="21" fill="hold" grpId="0" nodeType="after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barn(inVertical)">
                                      <p:cBhvr>
                                        <p:cTn id="68" dur="500"/>
                                        <p:tgtEl>
                                          <p:spTgt spid="59"/>
                                        </p:tgtEl>
                                      </p:cBhvr>
                                    </p:animEffect>
                                  </p:childTnLst>
                                </p:cTn>
                              </p:par>
                            </p:childTnLst>
                          </p:cTn>
                        </p:par>
                        <p:par>
                          <p:cTn id="69" fill="hold">
                            <p:stCondLst>
                              <p:cond delay="8700"/>
                            </p:stCondLst>
                            <p:childTnLst>
                              <p:par>
                                <p:cTn id="70" presetID="16" presetClass="entr" presetSubtype="21" fill="hold" grpId="0" nodeType="after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barn(inVertical)">
                                      <p:cBhvr>
                                        <p:cTn id="72" dur="500"/>
                                        <p:tgtEl>
                                          <p:spTgt spid="62"/>
                                        </p:tgtEl>
                                      </p:cBhvr>
                                    </p:animEffect>
                                  </p:childTnLst>
                                </p:cTn>
                              </p:par>
                            </p:childTnLst>
                          </p:cTn>
                        </p:par>
                        <p:par>
                          <p:cTn id="73" fill="hold">
                            <p:stCondLst>
                              <p:cond delay="9200"/>
                            </p:stCondLst>
                            <p:childTnLst>
                              <p:par>
                                <p:cTn id="74" presetID="16" presetClass="entr" presetSubtype="21" fill="hold" grpId="0" nodeType="after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barn(inVertical)">
                                      <p:cBhvr>
                                        <p:cTn id="7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4" grpId="0"/>
      <p:bldP spid="45" grpId="0"/>
      <p:bldP spid="46" grpId="0"/>
      <p:bldP spid="47" grpId="0"/>
      <p:bldP spid="51" grpId="0"/>
      <p:bldP spid="52" grpId="0"/>
      <p:bldP spid="53" grpId="0"/>
      <p:bldP spid="55" grpId="0"/>
      <p:bldP spid="57" grpId="0"/>
      <p:bldP spid="59" grpId="0" bldLvl="0" animBg="1"/>
      <p:bldP spid="62" grpId="0"/>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228600" y="361950"/>
            <a:ext cx="3974465" cy="521970"/>
          </a:xfrm>
          <a:prstGeom prst="rect">
            <a:avLst/>
          </a:prstGeom>
          <a:noFill/>
        </p:spPr>
        <p:txBody>
          <a:bodyPr wrap="square" rtlCol="0">
            <a:spAutoFit/>
          </a:bodyPr>
          <a:p>
            <a:pPr algn="l"/>
            <a:r>
              <a:rPr lang="en-US" altLang="zh-CN" sz="2800" dirty="0" smtClean="0">
                <a:latin typeface="微软雅黑" panose="020B0503020204020204" pitchFamily="34" charset="-122"/>
                <a:ea typeface="微软雅黑" panose="020B0503020204020204" pitchFamily="34" charset="-122"/>
                <a:cs typeface="微软雅黑" panose="020B0503020204020204" pitchFamily="34" charset="-122"/>
              </a:rPr>
              <a:t>3.2 </a:t>
            </a:r>
            <a:r>
              <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rPr>
              <a:t>Applicable scene</a:t>
            </a:r>
            <a:endPar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矩形 30"/>
          <p:cNvSpPr/>
          <p:nvPr/>
        </p:nvSpPr>
        <p:spPr>
          <a:xfrm>
            <a:off x="5780405" y="635"/>
            <a:ext cx="6411595" cy="6857365"/>
          </a:xfrm>
          <a:prstGeom prst="rect">
            <a:avLst/>
          </a:prstGeom>
          <a:solidFill>
            <a:schemeClr val="accent1">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6510655" y="1050290"/>
            <a:ext cx="5681345" cy="706755"/>
          </a:xfrm>
          <a:prstGeom prst="rect">
            <a:avLst/>
          </a:prstGeom>
          <a:noFill/>
        </p:spPr>
        <p:txBody>
          <a:bodyPr wrap="square" rtlCol="0">
            <a:spAutoFit/>
          </a:bodyPr>
          <a:p>
            <a:pPr algn="l"/>
            <a:r>
              <a:rPr lang="zh-CN" altLang="en-US" sz="2000" b="1">
                <a:solidFill>
                  <a:schemeClr val="bg1"/>
                </a:solidFill>
                <a:latin typeface="微软雅黑" panose="020B0503020204020204" pitchFamily="34" charset="-122"/>
                <a:ea typeface="微软雅黑" panose="020B0503020204020204" pitchFamily="34" charset="-122"/>
              </a:rPr>
              <a:t>Suitable for cleaning large and medium-sized indoor public places</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6932930" y="1953260"/>
            <a:ext cx="4580890" cy="583565"/>
          </a:xfrm>
          <a:prstGeom prst="rect">
            <a:avLst/>
          </a:prstGeom>
          <a:noFill/>
        </p:spPr>
        <p:txBody>
          <a:bodyPr wrap="square" rtlCol="0">
            <a:spAutoFit/>
          </a:bodyPr>
          <a:p>
            <a:r>
              <a:rPr lang="zh-CN" altLang="en-US" sz="1600">
                <a:solidFill>
                  <a:schemeClr val="bg1"/>
                </a:solidFill>
                <a:latin typeface="微软雅黑" panose="020B0503020204020204" pitchFamily="34" charset="-122"/>
                <a:ea typeface="微软雅黑" panose="020B0503020204020204" pitchFamily="34" charset="-122"/>
              </a:rPr>
              <a:t>Subway stations, high-speed rail stations, airports, customs ports</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932930" y="2562860"/>
            <a:ext cx="4580890" cy="583565"/>
          </a:xfrm>
          <a:prstGeom prst="rect">
            <a:avLst/>
          </a:prstGeom>
          <a:noFill/>
        </p:spPr>
        <p:txBody>
          <a:bodyPr wrap="square" rtlCol="0">
            <a:spAutoFit/>
          </a:bodyPr>
          <a:p>
            <a:r>
              <a:rPr lang="zh-CN" altLang="en-US" sz="1600">
                <a:solidFill>
                  <a:schemeClr val="bg1"/>
                </a:solidFill>
                <a:latin typeface="微软雅黑" panose="020B0503020204020204" pitchFamily="34" charset="-122"/>
                <a:ea typeface="微软雅黑" panose="020B0503020204020204" pitchFamily="34" charset="-122"/>
              </a:rPr>
              <a:t>Supermarkets, hotels, restaurants, commercial centers</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6932930" y="3172460"/>
            <a:ext cx="4580890" cy="583565"/>
          </a:xfrm>
          <a:prstGeom prst="rect">
            <a:avLst/>
          </a:prstGeom>
          <a:noFill/>
        </p:spPr>
        <p:txBody>
          <a:bodyPr wrap="square" rtlCol="0">
            <a:spAutoFit/>
          </a:bodyPr>
          <a:p>
            <a:r>
              <a:rPr lang="zh-CN" altLang="en-US" sz="1600">
                <a:solidFill>
                  <a:schemeClr val="bg1"/>
                </a:solidFill>
                <a:latin typeface="微软雅黑" panose="020B0503020204020204" pitchFamily="34" charset="-122"/>
                <a:ea typeface="微软雅黑" panose="020B0503020204020204" pitchFamily="34" charset="-122"/>
              </a:rPr>
              <a:t>Government affairs hall, factory workshop, bank, office building</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932930" y="3782060"/>
            <a:ext cx="4580890" cy="583565"/>
          </a:xfrm>
          <a:prstGeom prst="rect">
            <a:avLst/>
          </a:prstGeom>
          <a:noFill/>
        </p:spPr>
        <p:txBody>
          <a:bodyPr wrap="square" rtlCol="0">
            <a:spAutoFit/>
          </a:bodyPr>
          <a:p>
            <a:r>
              <a:rPr lang="zh-CN" altLang="en-US" sz="1600">
                <a:solidFill>
                  <a:schemeClr val="bg1"/>
                </a:solidFill>
                <a:latin typeface="微软雅黑" panose="020B0503020204020204" pitchFamily="34" charset="-122"/>
                <a:ea typeface="微软雅黑" panose="020B0503020204020204" pitchFamily="34" charset="-122"/>
              </a:rPr>
              <a:t>Schools, gymnasiums, libraries, museums, science and technology museums</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6932930" y="4391660"/>
            <a:ext cx="4580890" cy="583565"/>
          </a:xfrm>
          <a:prstGeom prst="rect">
            <a:avLst/>
          </a:prstGeom>
          <a:noFill/>
        </p:spPr>
        <p:txBody>
          <a:bodyPr wrap="square" rtlCol="0">
            <a:spAutoFit/>
          </a:bodyPr>
          <a:p>
            <a:r>
              <a:rPr lang="zh-CN" altLang="en-US" sz="1600">
                <a:solidFill>
                  <a:schemeClr val="bg1"/>
                </a:solidFill>
                <a:latin typeface="微软雅黑" panose="020B0503020204020204" pitchFamily="34" charset="-122"/>
                <a:ea typeface="微软雅黑" panose="020B0503020204020204" pitchFamily="34" charset="-122"/>
              </a:rPr>
              <a:t>Convention and Exhibition Center, Smart Exhibition Hall, Auto City, Furniture City</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932930" y="5001260"/>
            <a:ext cx="4580890" cy="583565"/>
          </a:xfrm>
          <a:prstGeom prst="rect">
            <a:avLst/>
          </a:prstGeom>
          <a:noFill/>
        </p:spPr>
        <p:txBody>
          <a:bodyPr wrap="square" rtlCol="0">
            <a:spAutoFit/>
          </a:bodyPr>
          <a:p>
            <a:r>
              <a:rPr lang="zh-CN" altLang="en-US" sz="1600">
                <a:solidFill>
                  <a:schemeClr val="bg1"/>
                </a:solidFill>
                <a:latin typeface="微软雅黑" panose="020B0503020204020204" pitchFamily="34" charset="-122"/>
                <a:ea typeface="微软雅黑" panose="020B0503020204020204" pitchFamily="34" charset="-122"/>
                <a:sym typeface="+mn-ea"/>
              </a:rPr>
              <a:t>Cinemas, hospitals, nursing homes, welfare homes</a:t>
            </a:r>
            <a:endParaRPr lang="zh-CN" altLang="en-US" sz="1600">
              <a:solidFill>
                <a:schemeClr val="bg1"/>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6654165" y="5821680"/>
            <a:ext cx="5002530" cy="737235"/>
          </a:xfrm>
          <a:prstGeom prst="rect">
            <a:avLst/>
          </a:prstGeom>
          <a:noFill/>
        </p:spPr>
        <p:txBody>
          <a:bodyPr wrap="square" rtlCol="0">
            <a:spAutoFit/>
          </a:bodyPr>
          <a:p>
            <a:pPr>
              <a:lnSpc>
                <a:spcPct val="100000"/>
              </a:lnSpc>
            </a:pPr>
            <a:r>
              <a:rPr lang="zh-CN" altLang="en-US" sz="1400">
                <a:solidFill>
                  <a:schemeClr val="bg1"/>
                </a:solidFill>
                <a:latin typeface="微软雅黑" panose="020B0503020204020204" pitchFamily="34" charset="-122"/>
                <a:ea typeface="微软雅黑" panose="020B0503020204020204" pitchFamily="34" charset="-122"/>
                <a:sym typeface="+mn-ea"/>
              </a:rPr>
              <a:t>Floor material requirements: marble, PVC, wood floor, polyurethane, granite, terrazzo, cement floor, epoxy resin, ceramic tile and other hard floors</a:t>
            </a:r>
            <a:endParaRPr lang="zh-CN" altLang="en-US" sz="1400">
              <a:solidFill>
                <a:schemeClr val="bg1"/>
              </a:solidFill>
              <a:latin typeface="微软雅黑" panose="020B0503020204020204" pitchFamily="34" charset="-122"/>
              <a:ea typeface="微软雅黑" panose="020B0503020204020204" pitchFamily="34" charset="-122"/>
              <a:sym typeface="+mn-ea"/>
            </a:endParaRPr>
          </a:p>
        </p:txBody>
      </p:sp>
      <p:pic>
        <p:nvPicPr>
          <p:cNvPr id="12" name="图片 11"/>
          <p:cNvPicPr>
            <a:picLocks noChangeAspect="1"/>
          </p:cNvPicPr>
          <p:nvPr/>
        </p:nvPicPr>
        <p:blipFill>
          <a:blip r:embed="rId1"/>
          <a:stretch>
            <a:fillRect/>
          </a:stretch>
        </p:blipFill>
        <p:spPr>
          <a:xfrm>
            <a:off x="844550" y="1653540"/>
            <a:ext cx="1418590" cy="898525"/>
          </a:xfrm>
          <a:prstGeom prst="rect">
            <a:avLst/>
          </a:prstGeom>
        </p:spPr>
      </p:pic>
      <p:pic>
        <p:nvPicPr>
          <p:cNvPr id="13" name="图片 12"/>
          <p:cNvPicPr>
            <a:picLocks noChangeAspect="1"/>
          </p:cNvPicPr>
          <p:nvPr/>
        </p:nvPicPr>
        <p:blipFill>
          <a:blip r:embed="rId2"/>
          <a:stretch>
            <a:fillRect/>
          </a:stretch>
        </p:blipFill>
        <p:spPr>
          <a:xfrm>
            <a:off x="2345055" y="1642745"/>
            <a:ext cx="1211580" cy="909320"/>
          </a:xfrm>
          <a:prstGeom prst="rect">
            <a:avLst/>
          </a:prstGeom>
        </p:spPr>
      </p:pic>
      <p:pic>
        <p:nvPicPr>
          <p:cNvPr id="14" name="图片 13"/>
          <p:cNvPicPr>
            <a:picLocks noChangeAspect="1"/>
          </p:cNvPicPr>
          <p:nvPr/>
        </p:nvPicPr>
        <p:blipFill>
          <a:blip r:embed="rId3"/>
          <a:stretch>
            <a:fillRect/>
          </a:stretch>
        </p:blipFill>
        <p:spPr>
          <a:xfrm>
            <a:off x="837565" y="2638425"/>
            <a:ext cx="1432560" cy="875665"/>
          </a:xfrm>
          <a:prstGeom prst="rect">
            <a:avLst/>
          </a:prstGeom>
        </p:spPr>
      </p:pic>
      <p:pic>
        <p:nvPicPr>
          <p:cNvPr id="15" name="图片 14"/>
          <p:cNvPicPr>
            <a:picLocks noChangeAspect="1"/>
          </p:cNvPicPr>
          <p:nvPr/>
        </p:nvPicPr>
        <p:blipFill>
          <a:blip r:embed="rId4"/>
          <a:stretch>
            <a:fillRect/>
          </a:stretch>
        </p:blipFill>
        <p:spPr>
          <a:xfrm>
            <a:off x="3629025" y="1642745"/>
            <a:ext cx="1304925" cy="921385"/>
          </a:xfrm>
          <a:prstGeom prst="rect">
            <a:avLst/>
          </a:prstGeom>
        </p:spPr>
      </p:pic>
      <p:pic>
        <p:nvPicPr>
          <p:cNvPr id="16" name="图片 15"/>
          <p:cNvPicPr>
            <a:picLocks noChangeAspect="1"/>
          </p:cNvPicPr>
          <p:nvPr/>
        </p:nvPicPr>
        <p:blipFill>
          <a:blip r:embed="rId5"/>
          <a:srcRect r="8744"/>
          <a:stretch>
            <a:fillRect/>
          </a:stretch>
        </p:blipFill>
        <p:spPr>
          <a:xfrm>
            <a:off x="2345055" y="2637155"/>
            <a:ext cx="1199515" cy="876935"/>
          </a:xfrm>
          <a:prstGeom prst="rect">
            <a:avLst/>
          </a:prstGeom>
        </p:spPr>
      </p:pic>
      <p:pic>
        <p:nvPicPr>
          <p:cNvPr id="17" name="图片 16"/>
          <p:cNvPicPr>
            <a:picLocks noChangeAspect="1"/>
          </p:cNvPicPr>
          <p:nvPr/>
        </p:nvPicPr>
        <p:blipFill>
          <a:blip r:embed="rId6"/>
          <a:stretch>
            <a:fillRect/>
          </a:stretch>
        </p:blipFill>
        <p:spPr>
          <a:xfrm>
            <a:off x="3629025" y="2644775"/>
            <a:ext cx="1304290" cy="869315"/>
          </a:xfrm>
          <a:prstGeom prst="rect">
            <a:avLst/>
          </a:prstGeom>
        </p:spPr>
      </p:pic>
      <p:pic>
        <p:nvPicPr>
          <p:cNvPr id="18" name="图片 17"/>
          <p:cNvPicPr>
            <a:picLocks noChangeAspect="1"/>
          </p:cNvPicPr>
          <p:nvPr/>
        </p:nvPicPr>
        <p:blipFill>
          <a:blip r:embed="rId7"/>
          <a:stretch>
            <a:fillRect/>
          </a:stretch>
        </p:blipFill>
        <p:spPr>
          <a:xfrm>
            <a:off x="837565" y="3587115"/>
            <a:ext cx="1427480" cy="1071245"/>
          </a:xfrm>
          <a:prstGeom prst="rect">
            <a:avLst/>
          </a:prstGeom>
        </p:spPr>
      </p:pic>
      <p:pic>
        <p:nvPicPr>
          <p:cNvPr id="19" name="图片 18"/>
          <p:cNvPicPr>
            <a:picLocks noChangeAspect="1"/>
          </p:cNvPicPr>
          <p:nvPr/>
        </p:nvPicPr>
        <p:blipFill>
          <a:blip r:embed="rId8"/>
          <a:srcRect r="17422"/>
          <a:stretch>
            <a:fillRect/>
          </a:stretch>
        </p:blipFill>
        <p:spPr>
          <a:xfrm>
            <a:off x="2345055" y="3596005"/>
            <a:ext cx="1210945" cy="1062990"/>
          </a:xfrm>
          <a:prstGeom prst="rect">
            <a:avLst/>
          </a:prstGeom>
        </p:spPr>
      </p:pic>
      <p:pic>
        <p:nvPicPr>
          <p:cNvPr id="20" name="图片 19"/>
          <p:cNvPicPr>
            <a:picLocks noChangeAspect="1"/>
          </p:cNvPicPr>
          <p:nvPr/>
        </p:nvPicPr>
        <p:blipFill>
          <a:blip r:embed="rId9"/>
          <a:stretch>
            <a:fillRect/>
          </a:stretch>
        </p:blipFill>
        <p:spPr>
          <a:xfrm>
            <a:off x="837565" y="4738370"/>
            <a:ext cx="2723515" cy="1390015"/>
          </a:xfrm>
          <a:prstGeom prst="rect">
            <a:avLst/>
          </a:prstGeom>
        </p:spPr>
      </p:pic>
      <p:pic>
        <p:nvPicPr>
          <p:cNvPr id="21" name="图片 20"/>
          <p:cNvPicPr>
            <a:picLocks noChangeAspect="1"/>
          </p:cNvPicPr>
          <p:nvPr/>
        </p:nvPicPr>
        <p:blipFill>
          <a:blip r:embed="rId10"/>
          <a:srcRect r="30200"/>
          <a:stretch>
            <a:fillRect/>
          </a:stretch>
        </p:blipFill>
        <p:spPr>
          <a:xfrm>
            <a:off x="3629025" y="3587750"/>
            <a:ext cx="1306195" cy="1071245"/>
          </a:xfrm>
          <a:prstGeom prst="rect">
            <a:avLst/>
          </a:prstGeom>
        </p:spPr>
      </p:pic>
      <p:pic>
        <p:nvPicPr>
          <p:cNvPr id="22" name="图片 21"/>
          <p:cNvPicPr>
            <a:picLocks noChangeAspect="1"/>
          </p:cNvPicPr>
          <p:nvPr/>
        </p:nvPicPr>
        <p:blipFill>
          <a:blip r:embed="rId11"/>
          <a:srcRect l="18971" r="18522"/>
          <a:stretch>
            <a:fillRect/>
          </a:stretch>
        </p:blipFill>
        <p:spPr>
          <a:xfrm>
            <a:off x="3622675" y="4742180"/>
            <a:ext cx="1326515" cy="1386205"/>
          </a:xfrm>
          <a:prstGeom prst="rect">
            <a:avLst/>
          </a:prstGeom>
        </p:spPr>
      </p:pic>
      <p:sp>
        <p:nvSpPr>
          <p:cNvPr id="23" name="流程图: 摘录 22"/>
          <p:cNvSpPr/>
          <p:nvPr/>
        </p:nvSpPr>
        <p:spPr>
          <a:xfrm rot="5400000">
            <a:off x="6654165" y="2077720"/>
            <a:ext cx="278765" cy="278765"/>
          </a:xfrm>
          <a:prstGeom prst="flowChartExtract">
            <a:avLst/>
          </a:prstGeom>
          <a:solidFill>
            <a:schemeClr val="bg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流程图: 摘录 24"/>
          <p:cNvSpPr/>
          <p:nvPr/>
        </p:nvSpPr>
        <p:spPr>
          <a:xfrm rot="5400000">
            <a:off x="6654165" y="2668270"/>
            <a:ext cx="278765" cy="278765"/>
          </a:xfrm>
          <a:prstGeom prst="flowChartExtract">
            <a:avLst/>
          </a:prstGeom>
          <a:solidFill>
            <a:schemeClr val="bg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流程图: 摘录 26"/>
          <p:cNvSpPr/>
          <p:nvPr/>
        </p:nvSpPr>
        <p:spPr>
          <a:xfrm rot="5400000">
            <a:off x="6654165" y="3258820"/>
            <a:ext cx="278765" cy="278765"/>
          </a:xfrm>
          <a:prstGeom prst="flowChartExtract">
            <a:avLst/>
          </a:prstGeom>
          <a:solidFill>
            <a:schemeClr val="bg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流程图: 摘录 27"/>
          <p:cNvSpPr/>
          <p:nvPr/>
        </p:nvSpPr>
        <p:spPr>
          <a:xfrm rot="5400000">
            <a:off x="6654165" y="3849370"/>
            <a:ext cx="278765" cy="278765"/>
          </a:xfrm>
          <a:prstGeom prst="flowChartExtract">
            <a:avLst/>
          </a:prstGeom>
          <a:solidFill>
            <a:schemeClr val="bg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流程图: 摘录 28"/>
          <p:cNvSpPr/>
          <p:nvPr/>
        </p:nvSpPr>
        <p:spPr>
          <a:xfrm rot="5400000">
            <a:off x="6654165" y="4439920"/>
            <a:ext cx="278765" cy="278765"/>
          </a:xfrm>
          <a:prstGeom prst="flowChartExtract">
            <a:avLst/>
          </a:prstGeom>
          <a:solidFill>
            <a:schemeClr val="bg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流程图: 摘录 29"/>
          <p:cNvSpPr/>
          <p:nvPr/>
        </p:nvSpPr>
        <p:spPr>
          <a:xfrm rot="5400000">
            <a:off x="6654165" y="5030470"/>
            <a:ext cx="278765" cy="278765"/>
          </a:xfrm>
          <a:prstGeom prst="flowChartExtract">
            <a:avLst/>
          </a:prstGeom>
          <a:solidFill>
            <a:schemeClr val="bg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10"/>
          <p:cNvSpPr/>
          <p:nvPr/>
        </p:nvSpPr>
        <p:spPr>
          <a:xfrm>
            <a:off x="0" y="1733550"/>
            <a:ext cx="12192000" cy="3219450"/>
          </a:xfrm>
          <a:prstGeom prst="rect">
            <a:avLst/>
          </a:prstGeom>
          <a:solidFill>
            <a:srgbClr val="1D5787">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096770" y="2762885"/>
            <a:ext cx="7998460" cy="706755"/>
          </a:xfrm>
          <a:prstGeom prst="rect">
            <a:avLst/>
          </a:prstGeom>
          <a:noFill/>
        </p:spPr>
        <p:txBody>
          <a:bodyPr wrap="square" rtlCol="0">
            <a:spAutoFit/>
          </a:bodyPr>
          <a:lstStyle/>
          <a:p>
            <a:pPr algn="ctr"/>
            <a:r>
              <a:rPr sz="4000" b="1" spc="6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Thank you for watching</a:t>
            </a:r>
            <a:endParaRPr sz="4000" b="1" spc="6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grpSp>
        <p:nvGrpSpPr>
          <p:cNvPr id="7" name="组合 6"/>
          <p:cNvGrpSpPr/>
          <p:nvPr/>
        </p:nvGrpSpPr>
        <p:grpSpPr>
          <a:xfrm rot="0">
            <a:off x="3822700" y="4059555"/>
            <a:ext cx="4756785" cy="495935"/>
            <a:chOff x="2322488" y="4138554"/>
            <a:chExt cx="4566559" cy="476102"/>
          </a:xfrm>
        </p:grpSpPr>
        <p:sp>
          <p:nvSpPr>
            <p:cNvPr id="9" name="矩形: 圆角 8"/>
            <p:cNvSpPr/>
            <p:nvPr/>
          </p:nvSpPr>
          <p:spPr>
            <a:xfrm>
              <a:off x="2322488" y="4138554"/>
              <a:ext cx="1874632" cy="475970"/>
            </a:xfrm>
            <a:prstGeom prst="roundRect">
              <a:avLst>
                <a:gd name="adj" fmla="val 50000"/>
              </a:avLst>
            </a:prstGeom>
            <a:solidFill>
              <a:srgbClr val="1D5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R</a:t>
              </a:r>
              <a:r>
                <a:rPr lang="en-US" altLang="zh-CN" sz="1200" dirty="0">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ee</a:t>
              </a:r>
              <a:r>
                <a:rPr lang="zh-CN" altLang="en-US" sz="1200" dirty="0">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man Brand Department</a:t>
              </a:r>
              <a:endParaRPr lang="zh-CN" altLang="en-US" sz="1200" dirty="0">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10" name="矩形: 圆角 9"/>
            <p:cNvSpPr/>
            <p:nvPr/>
          </p:nvSpPr>
          <p:spPr>
            <a:xfrm>
              <a:off x="4693246" y="4138554"/>
              <a:ext cx="2195801" cy="476102"/>
            </a:xfrm>
            <a:prstGeom prst="roundRect">
              <a:avLst>
                <a:gd name="adj" fmla="val 50000"/>
              </a:avLst>
            </a:prstGeom>
            <a:solidFill>
              <a:srgbClr val="1D5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sym typeface="+mn-ea"/>
                </a:rPr>
                <a:t>www.reeman.cn</a:t>
              </a:r>
              <a:endParaRPr lang="zh-CN" altLang="en-US" sz="1200" dirty="0">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grpSp>
      <p:sp>
        <p:nvSpPr>
          <p:cNvPr id="3" name="文本框 2"/>
          <p:cNvSpPr txBox="1"/>
          <p:nvPr/>
        </p:nvSpPr>
        <p:spPr>
          <a:xfrm>
            <a:off x="1904365" y="5922645"/>
            <a:ext cx="10026015" cy="829945"/>
          </a:xfrm>
          <a:prstGeom prst="rect">
            <a:avLst/>
          </a:prstGeom>
          <a:noFill/>
        </p:spPr>
        <p:txBody>
          <a:bodyPr wrap="square" rtlCol="0">
            <a:spAutoFit/>
          </a:bodyPr>
          <a:p>
            <a:pPr algn="l">
              <a:lnSpc>
                <a:spcPct val="100000"/>
              </a:lnSpc>
              <a:spcBef>
                <a:spcPts val="0"/>
              </a:spcBef>
              <a:spcAft>
                <a:spcPts val="0"/>
              </a:spcAft>
            </a:pPr>
            <a:r>
              <a:rPr lang="en-US" altLang="zh-CN"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TEL</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：0755-86239429</a:t>
            </a:r>
            <a:r>
              <a:rPr lang="en-US" altLang="zh-CN"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E-mail</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：sales@reeman.cn</a:t>
            </a:r>
            <a:r>
              <a:rPr lang="en-US" altLang="zh-CN"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Web</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：www.reeman.cn</a:t>
            </a:r>
            <a:r>
              <a:rPr lang="en-US" altLang="zh-CN"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1688</a:t>
            </a:r>
            <a:r>
              <a:rPr lang="en-US" altLang="zh-CN"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web</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：https://reeman.1688.com</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00000"/>
              </a:lnSpc>
              <a:spcBef>
                <a:spcPts val="0"/>
              </a:spcBef>
              <a:spcAft>
                <a:spcPts val="0"/>
              </a:spcAft>
            </a:pP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Alibaba International Station：https://reeman.en.alibaba.com</a:t>
            </a:r>
            <a:r>
              <a:rPr lang="en-US" altLang="zh-CN"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Alibaba International Station：https://</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sweeper1.en.alibaba.com</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00000"/>
              </a:lnSpc>
            </a:pPr>
            <a:r>
              <a:rPr lang="zh-CN" altLang="en-US" sz="1200" dirty="0">
                <a:solidFill>
                  <a:schemeClr val="bg1"/>
                </a:solidFill>
                <a:latin typeface="微软雅黑" panose="020B0503020204020204" pitchFamily="34" charset="-122"/>
                <a:ea typeface="微软雅黑" panose="020B0503020204020204" pitchFamily="34" charset="-122"/>
                <a:sym typeface="+mn-ea"/>
              </a:rPr>
              <a:t>Add：NO.401, Building NO.15, Incubator,Robot Zhizao Industries Park, COFCO (Fu'an) Dayang Road, Fuyong Sub-district, Bao'an District, Shenzhen</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8" name="直接连接符 7"/>
          <p:cNvCxnSpPr/>
          <p:nvPr/>
        </p:nvCxnSpPr>
        <p:spPr>
          <a:xfrm>
            <a:off x="2021840" y="5894070"/>
            <a:ext cx="9421495" cy="0"/>
          </a:xfrm>
          <a:prstGeom prst="line">
            <a:avLst/>
          </a:prstGeom>
          <a:ln>
            <a:solidFill>
              <a:srgbClr val="F6F8F5"/>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904365" y="5401945"/>
            <a:ext cx="7936230" cy="460375"/>
          </a:xfrm>
          <a:prstGeom prst="rect">
            <a:avLst/>
          </a:prstGeom>
          <a:noFill/>
        </p:spPr>
        <p:txBody>
          <a:bodyPr wrap="square" rtlCol="0">
            <a:spAutoFit/>
          </a:bodyPr>
          <a:p>
            <a:r>
              <a:rPr sz="2400" b="1">
                <a:solidFill>
                  <a:schemeClr val="bg1"/>
                </a:solidFill>
                <a:latin typeface="Arial" panose="020B0604020202020204" pitchFamily="34" charset="0"/>
                <a:cs typeface="Arial" panose="020B0604020202020204" pitchFamily="34" charset="0"/>
                <a:sym typeface="+mn-ea"/>
              </a:rPr>
              <a:t>Shenzhen Reeman Intelligent Equipment Co.,ltd</a:t>
            </a:r>
            <a:endParaRPr lang="zh-CN" altLang="en-US" sz="2400" b="1">
              <a:solidFill>
                <a:schemeClr val="bg1"/>
              </a:solidFill>
              <a:latin typeface="Arial" panose="020B0604020202020204" pitchFamily="34" charset="0"/>
              <a:cs typeface="Arial" panose="020B0604020202020204" pitchFamily="34" charset="0"/>
              <a:sym typeface="+mn-ea"/>
            </a:endParaRPr>
          </a:p>
        </p:txBody>
      </p:sp>
      <p:pic>
        <p:nvPicPr>
          <p:cNvPr id="13" name="图片 12" descr="qrcode_for_gh_3da567042371_344 (1)"/>
          <p:cNvPicPr>
            <a:picLocks noChangeAspect="1"/>
          </p:cNvPicPr>
          <p:nvPr/>
        </p:nvPicPr>
        <p:blipFill>
          <a:blip r:embed="rId2"/>
          <a:stretch>
            <a:fillRect/>
          </a:stretch>
        </p:blipFill>
        <p:spPr>
          <a:xfrm>
            <a:off x="382905" y="5459730"/>
            <a:ext cx="1292860" cy="1292860"/>
          </a:xfrm>
          <a:prstGeom prst="rect">
            <a:avLst/>
          </a:prstGeom>
        </p:spPr>
      </p:pic>
    </p:spTree>
  </p:cSld>
  <p:clrMapOvr>
    <a:masterClrMapping/>
  </p:clrMapOvr>
  <p:transition spd="slow" advTm="4000">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
          <p:cNvPicPr>
            <a:picLocks noChangeAspect="1"/>
          </p:cNvPicPr>
          <p:nvPr/>
        </p:nvPicPr>
        <p:blipFill>
          <a:blip r:embed="rId1"/>
          <a:srcRect r="13065"/>
          <a:stretch>
            <a:fillRect/>
          </a:stretch>
        </p:blipFill>
        <p:spPr>
          <a:xfrm>
            <a:off x="7125970" y="2668270"/>
            <a:ext cx="4986020" cy="4054475"/>
          </a:xfrm>
          <a:prstGeom prst="rect">
            <a:avLst/>
          </a:prstGeom>
        </p:spPr>
      </p:pic>
      <p:sp>
        <p:nvSpPr>
          <p:cNvPr id="25" name="Freeform 6"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p:nvPr/>
        </p:nvSpPr>
        <p:spPr>
          <a:xfrm>
            <a:off x="3930657" y="4590565"/>
            <a:ext cx="2764697" cy="866265"/>
          </a:xfrm>
          <a:custGeom>
            <a:avLst/>
            <a:gdLst>
              <a:gd name="connsiteX0" fmla="*/ 0 w 2683934"/>
              <a:gd name="connsiteY0" fmla="*/ 702733 h 799629"/>
              <a:gd name="connsiteX1" fmla="*/ 431800 w 2683934"/>
              <a:gd name="connsiteY1" fmla="*/ 533400 h 799629"/>
              <a:gd name="connsiteX2" fmla="*/ 897467 w 2683934"/>
              <a:gd name="connsiteY2" fmla="*/ 719667 h 799629"/>
              <a:gd name="connsiteX3" fmla="*/ 1151467 w 2683934"/>
              <a:gd name="connsiteY3" fmla="*/ 778933 h 799629"/>
              <a:gd name="connsiteX4" fmla="*/ 1456267 w 2683934"/>
              <a:gd name="connsiteY4" fmla="*/ 787400 h 799629"/>
              <a:gd name="connsiteX5" fmla="*/ 1769534 w 2683934"/>
              <a:gd name="connsiteY5" fmla="*/ 618067 h 799629"/>
              <a:gd name="connsiteX6" fmla="*/ 1981200 w 2683934"/>
              <a:gd name="connsiteY6" fmla="*/ 313267 h 799629"/>
              <a:gd name="connsiteX7" fmla="*/ 2218267 w 2683934"/>
              <a:gd name="connsiteY7" fmla="*/ 118533 h 799629"/>
              <a:gd name="connsiteX8" fmla="*/ 2463800 w 2683934"/>
              <a:gd name="connsiteY8" fmla="*/ 16933 h 799629"/>
              <a:gd name="connsiteX9" fmla="*/ 2683934 w 2683934"/>
              <a:gd name="connsiteY9" fmla="*/ 0 h 79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934" h="799629">
                <a:moveTo>
                  <a:pt x="0" y="702733"/>
                </a:moveTo>
                <a:cubicBezTo>
                  <a:pt x="141111" y="616655"/>
                  <a:pt x="282222" y="530578"/>
                  <a:pt x="431800" y="533400"/>
                </a:cubicBezTo>
                <a:cubicBezTo>
                  <a:pt x="581378" y="536222"/>
                  <a:pt x="777523" y="678745"/>
                  <a:pt x="897467" y="719667"/>
                </a:cubicBezTo>
                <a:cubicBezTo>
                  <a:pt x="1017411" y="760589"/>
                  <a:pt x="1058334" y="767644"/>
                  <a:pt x="1151467" y="778933"/>
                </a:cubicBezTo>
                <a:cubicBezTo>
                  <a:pt x="1244600" y="790222"/>
                  <a:pt x="1353256" y="814211"/>
                  <a:pt x="1456267" y="787400"/>
                </a:cubicBezTo>
                <a:cubicBezTo>
                  <a:pt x="1559278" y="760589"/>
                  <a:pt x="1682045" y="697089"/>
                  <a:pt x="1769534" y="618067"/>
                </a:cubicBezTo>
                <a:cubicBezTo>
                  <a:pt x="1857023" y="539045"/>
                  <a:pt x="1906411" y="396523"/>
                  <a:pt x="1981200" y="313267"/>
                </a:cubicBezTo>
                <a:cubicBezTo>
                  <a:pt x="2055989" y="230011"/>
                  <a:pt x="2137834" y="167922"/>
                  <a:pt x="2218267" y="118533"/>
                </a:cubicBezTo>
                <a:cubicBezTo>
                  <a:pt x="2298700" y="69144"/>
                  <a:pt x="2386189" y="36688"/>
                  <a:pt x="2463800" y="16933"/>
                </a:cubicBezTo>
                <a:cubicBezTo>
                  <a:pt x="2541411" y="-2822"/>
                  <a:pt x="2604912" y="16933"/>
                  <a:pt x="2683934" y="0"/>
                </a:cubicBezTo>
              </a:path>
            </a:pathLst>
          </a:custGeom>
          <a:noFill/>
          <a:ln w="28575">
            <a:solidFill>
              <a:srgbClr val="3D3743"/>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latin typeface="微软雅黑" panose="020B0503020204020204" pitchFamily="34" charset="-122"/>
              <a:ea typeface="微软雅黑" panose="020B0503020204020204" pitchFamily="34" charset="-122"/>
              <a:cs typeface="+mn-ea"/>
            </a:endParaRPr>
          </a:p>
        </p:txBody>
      </p:sp>
      <p:sp>
        <p:nvSpPr>
          <p:cNvPr id="26" name="Freeform 5"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p:nvPr/>
        </p:nvSpPr>
        <p:spPr>
          <a:xfrm>
            <a:off x="2686960" y="2929542"/>
            <a:ext cx="880533" cy="2222598"/>
          </a:xfrm>
          <a:custGeom>
            <a:avLst/>
            <a:gdLst>
              <a:gd name="connsiteX0" fmla="*/ 0 w 812800"/>
              <a:gd name="connsiteY0" fmla="*/ 526243 h 1982510"/>
              <a:gd name="connsiteX1" fmla="*/ 194733 w 812800"/>
              <a:gd name="connsiteY1" fmla="*/ 441576 h 1982510"/>
              <a:gd name="connsiteX2" fmla="*/ 321733 w 812800"/>
              <a:gd name="connsiteY2" fmla="*/ 314576 h 1982510"/>
              <a:gd name="connsiteX3" fmla="*/ 414867 w 812800"/>
              <a:gd name="connsiteY3" fmla="*/ 111376 h 1982510"/>
              <a:gd name="connsiteX4" fmla="*/ 550333 w 812800"/>
              <a:gd name="connsiteY4" fmla="*/ 9776 h 1982510"/>
              <a:gd name="connsiteX5" fmla="*/ 668867 w 812800"/>
              <a:gd name="connsiteY5" fmla="*/ 9776 h 1982510"/>
              <a:gd name="connsiteX6" fmla="*/ 770467 w 812800"/>
              <a:gd name="connsiteY6" fmla="*/ 60576 h 1982510"/>
              <a:gd name="connsiteX7" fmla="*/ 812800 w 812800"/>
              <a:gd name="connsiteY7" fmla="*/ 187576 h 1982510"/>
              <a:gd name="connsiteX8" fmla="*/ 770467 w 812800"/>
              <a:gd name="connsiteY8" fmla="*/ 348443 h 1982510"/>
              <a:gd name="connsiteX9" fmla="*/ 609600 w 812800"/>
              <a:gd name="connsiteY9" fmla="*/ 619376 h 1982510"/>
              <a:gd name="connsiteX10" fmla="*/ 431800 w 812800"/>
              <a:gd name="connsiteY10" fmla="*/ 924176 h 1982510"/>
              <a:gd name="connsiteX11" fmla="*/ 347133 w 812800"/>
              <a:gd name="connsiteY11" fmla="*/ 1135843 h 1982510"/>
              <a:gd name="connsiteX12" fmla="*/ 364067 w 812800"/>
              <a:gd name="connsiteY12" fmla="*/ 1440643 h 1982510"/>
              <a:gd name="connsiteX13" fmla="*/ 541867 w 812800"/>
              <a:gd name="connsiteY13" fmla="*/ 1753910 h 1982510"/>
              <a:gd name="connsiteX14" fmla="*/ 770467 w 812800"/>
              <a:gd name="connsiteY14" fmla="*/ 1982510 h 198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2800" h="1982510">
                <a:moveTo>
                  <a:pt x="0" y="526243"/>
                </a:moveTo>
                <a:cubicBezTo>
                  <a:pt x="70555" y="501548"/>
                  <a:pt x="141111" y="476854"/>
                  <a:pt x="194733" y="441576"/>
                </a:cubicBezTo>
                <a:cubicBezTo>
                  <a:pt x="248355" y="406298"/>
                  <a:pt x="285044" y="369609"/>
                  <a:pt x="321733" y="314576"/>
                </a:cubicBezTo>
                <a:cubicBezTo>
                  <a:pt x="358422" y="259543"/>
                  <a:pt x="376767" y="162176"/>
                  <a:pt x="414867" y="111376"/>
                </a:cubicBezTo>
                <a:cubicBezTo>
                  <a:pt x="452967" y="60576"/>
                  <a:pt x="508000" y="26709"/>
                  <a:pt x="550333" y="9776"/>
                </a:cubicBezTo>
                <a:cubicBezTo>
                  <a:pt x="592666" y="-7157"/>
                  <a:pt x="632178" y="1309"/>
                  <a:pt x="668867" y="9776"/>
                </a:cubicBezTo>
                <a:cubicBezTo>
                  <a:pt x="705556" y="18243"/>
                  <a:pt x="746478" y="30943"/>
                  <a:pt x="770467" y="60576"/>
                </a:cubicBezTo>
                <a:cubicBezTo>
                  <a:pt x="794456" y="90209"/>
                  <a:pt x="812800" y="139598"/>
                  <a:pt x="812800" y="187576"/>
                </a:cubicBezTo>
                <a:cubicBezTo>
                  <a:pt x="812800" y="235554"/>
                  <a:pt x="804334" y="276476"/>
                  <a:pt x="770467" y="348443"/>
                </a:cubicBezTo>
                <a:cubicBezTo>
                  <a:pt x="736600" y="420410"/>
                  <a:pt x="666044" y="523421"/>
                  <a:pt x="609600" y="619376"/>
                </a:cubicBezTo>
                <a:cubicBezTo>
                  <a:pt x="553156" y="715331"/>
                  <a:pt x="475545" y="838098"/>
                  <a:pt x="431800" y="924176"/>
                </a:cubicBezTo>
                <a:cubicBezTo>
                  <a:pt x="388056" y="1010254"/>
                  <a:pt x="358422" y="1049765"/>
                  <a:pt x="347133" y="1135843"/>
                </a:cubicBezTo>
                <a:cubicBezTo>
                  <a:pt x="335844" y="1221921"/>
                  <a:pt x="331611" y="1337632"/>
                  <a:pt x="364067" y="1440643"/>
                </a:cubicBezTo>
                <a:cubicBezTo>
                  <a:pt x="396523" y="1543654"/>
                  <a:pt x="474134" y="1663599"/>
                  <a:pt x="541867" y="1753910"/>
                </a:cubicBezTo>
                <a:cubicBezTo>
                  <a:pt x="609600" y="1844221"/>
                  <a:pt x="690033" y="1913365"/>
                  <a:pt x="770467" y="1982510"/>
                </a:cubicBezTo>
              </a:path>
            </a:pathLst>
          </a:custGeom>
          <a:noFill/>
          <a:ln w="28575">
            <a:solidFill>
              <a:srgbClr val="3D3743"/>
            </a:solidFill>
            <a:prstDash val="sysDot"/>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latin typeface="微软雅黑" panose="020B0503020204020204" pitchFamily="34" charset="-122"/>
              <a:ea typeface="微软雅黑" panose="020B0503020204020204" pitchFamily="34" charset="-122"/>
              <a:cs typeface="+mn-ea"/>
            </a:endParaRPr>
          </a:p>
        </p:txBody>
      </p:sp>
      <p:grpSp>
        <p:nvGrpSpPr>
          <p:cNvPr id="27" name="Group 7"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GrpSpPr/>
          <p:nvPr/>
        </p:nvGrpSpPr>
        <p:grpSpPr>
          <a:xfrm>
            <a:off x="2402252" y="3253001"/>
            <a:ext cx="480127" cy="463056"/>
            <a:chOff x="1852002" y="2580662"/>
            <a:chExt cx="443194" cy="427437"/>
          </a:xfrm>
        </p:grpSpPr>
        <p:sp>
          <p:nvSpPr>
            <p:cNvPr id="28" name="Oval 8"/>
            <p:cNvSpPr/>
            <p:nvPr/>
          </p:nvSpPr>
          <p:spPr>
            <a:xfrm>
              <a:off x="1875573" y="2580662"/>
              <a:ext cx="419623" cy="419623"/>
            </a:xfrm>
            <a:prstGeom prst="ellipse">
              <a:avLst/>
            </a:prstGeom>
            <a:solidFill>
              <a:schemeClr val="bg1"/>
            </a:solidFill>
            <a:ln>
              <a:noFill/>
            </a:ln>
            <a:effectLst>
              <a:outerShdw blurRad="63500" sx="102000" sy="102000" algn="c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rgbClr val="EC5368"/>
                </a:solidFill>
                <a:latin typeface="微软雅黑" panose="020B0503020204020204" pitchFamily="34" charset="-122"/>
                <a:ea typeface="微软雅黑" panose="020B0503020204020204" pitchFamily="34" charset="-122"/>
                <a:cs typeface="+mn-ea"/>
              </a:endParaRPr>
            </a:p>
          </p:txBody>
        </p:sp>
        <p:sp>
          <p:nvSpPr>
            <p:cNvPr id="29" name="Rectangle 9"/>
            <p:cNvSpPr/>
            <p:nvPr/>
          </p:nvSpPr>
          <p:spPr>
            <a:xfrm>
              <a:off x="1852002" y="2581946"/>
              <a:ext cx="436287" cy="426153"/>
            </a:xfrm>
            <a:prstGeom prst="rect">
              <a:avLst/>
            </a:prstGeom>
          </p:spPr>
          <p:txBody>
            <a:bodyPr wrap="square">
              <a:spAutoFit/>
            </a:bodyPr>
            <a:lstStyle/>
            <a:p>
              <a:pPr algn="ctr"/>
              <a:r>
                <a:rPr lang="en-US" sz="2400" dirty="0">
                  <a:solidFill>
                    <a:schemeClr val="bg2">
                      <a:lumMod val="25000"/>
                    </a:schemeClr>
                  </a:solidFill>
                  <a:latin typeface="微软雅黑" panose="020B0503020204020204" pitchFamily="34" charset="-122"/>
                  <a:ea typeface="微软雅黑" panose="020B0503020204020204" pitchFamily="34" charset="-122"/>
                  <a:cs typeface="+mn-ea"/>
                </a:rPr>
                <a:t>1</a:t>
              </a:r>
              <a:endParaRPr lang="en-US" sz="2400" dirty="0">
                <a:solidFill>
                  <a:schemeClr val="bg2">
                    <a:lumMod val="25000"/>
                  </a:schemeClr>
                </a:solidFill>
                <a:latin typeface="微软雅黑" panose="020B0503020204020204" pitchFamily="34" charset="-122"/>
                <a:ea typeface="微软雅黑" panose="020B0503020204020204" pitchFamily="34" charset="-122"/>
                <a:cs typeface="+mn-ea"/>
              </a:endParaRPr>
            </a:p>
          </p:txBody>
        </p:sp>
      </p:grpSp>
      <p:grpSp>
        <p:nvGrpSpPr>
          <p:cNvPr id="31" name="Group 16"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GrpSpPr/>
          <p:nvPr/>
        </p:nvGrpSpPr>
        <p:grpSpPr>
          <a:xfrm>
            <a:off x="3511614" y="5084200"/>
            <a:ext cx="472644" cy="463510"/>
            <a:chOff x="1867240" y="2580661"/>
            <a:chExt cx="436287" cy="427855"/>
          </a:xfrm>
        </p:grpSpPr>
        <p:sp>
          <p:nvSpPr>
            <p:cNvPr id="32" name="Oval 17"/>
            <p:cNvSpPr/>
            <p:nvPr/>
          </p:nvSpPr>
          <p:spPr>
            <a:xfrm>
              <a:off x="1875572" y="2580661"/>
              <a:ext cx="419622" cy="419623"/>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rgbClr val="EC5368"/>
                </a:solidFill>
                <a:latin typeface="微软雅黑" panose="020B0503020204020204" pitchFamily="34" charset="-122"/>
                <a:ea typeface="微软雅黑" panose="020B0503020204020204" pitchFamily="34" charset="-122"/>
                <a:cs typeface="+mn-ea"/>
              </a:endParaRPr>
            </a:p>
          </p:txBody>
        </p:sp>
        <p:sp>
          <p:nvSpPr>
            <p:cNvPr id="33" name="Rectangle 18"/>
            <p:cNvSpPr/>
            <p:nvPr/>
          </p:nvSpPr>
          <p:spPr>
            <a:xfrm>
              <a:off x="1867240" y="2582364"/>
              <a:ext cx="436287" cy="426152"/>
            </a:xfrm>
            <a:prstGeom prst="rect">
              <a:avLst/>
            </a:prstGeom>
          </p:spPr>
          <p:txBody>
            <a:bodyPr wrap="square">
              <a:spAutoFit/>
            </a:bodyPr>
            <a:lstStyle/>
            <a:p>
              <a:pPr algn="ctr"/>
              <a:r>
                <a:rPr lang="en-US" sz="2400" dirty="0">
                  <a:solidFill>
                    <a:schemeClr val="bg2">
                      <a:lumMod val="25000"/>
                    </a:schemeClr>
                  </a:solidFill>
                  <a:latin typeface="微软雅黑" panose="020B0503020204020204" pitchFamily="34" charset="-122"/>
                  <a:ea typeface="微软雅黑" panose="020B0503020204020204" pitchFamily="34" charset="-122"/>
                  <a:cs typeface="+mn-ea"/>
                </a:rPr>
                <a:t>2</a:t>
              </a:r>
              <a:endParaRPr lang="en-US" sz="2400" dirty="0">
                <a:solidFill>
                  <a:schemeClr val="bg2">
                    <a:lumMod val="25000"/>
                  </a:schemeClr>
                </a:solidFill>
                <a:latin typeface="微软雅黑" panose="020B0503020204020204" pitchFamily="34" charset="-122"/>
                <a:ea typeface="微软雅黑" panose="020B0503020204020204" pitchFamily="34" charset="-122"/>
                <a:cs typeface="+mn-ea"/>
              </a:endParaRPr>
            </a:p>
          </p:txBody>
        </p:sp>
      </p:grpSp>
      <p:grpSp>
        <p:nvGrpSpPr>
          <p:cNvPr id="35" name="Group 20"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GrpSpPr/>
          <p:nvPr/>
        </p:nvGrpSpPr>
        <p:grpSpPr>
          <a:xfrm>
            <a:off x="6691123" y="4427692"/>
            <a:ext cx="472644" cy="463508"/>
            <a:chOff x="1863333" y="2580661"/>
            <a:chExt cx="436287" cy="427854"/>
          </a:xfrm>
        </p:grpSpPr>
        <p:sp>
          <p:nvSpPr>
            <p:cNvPr id="36" name="Oval 21"/>
            <p:cNvSpPr/>
            <p:nvPr/>
          </p:nvSpPr>
          <p:spPr>
            <a:xfrm>
              <a:off x="1875573" y="2580661"/>
              <a:ext cx="419623" cy="419623"/>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rgbClr val="EC5368"/>
                </a:solidFill>
                <a:latin typeface="微软雅黑" panose="020B0503020204020204" pitchFamily="34" charset="-122"/>
                <a:ea typeface="微软雅黑" panose="020B0503020204020204" pitchFamily="34" charset="-122"/>
                <a:cs typeface="+mn-ea"/>
              </a:endParaRPr>
            </a:p>
          </p:txBody>
        </p:sp>
        <p:sp>
          <p:nvSpPr>
            <p:cNvPr id="37" name="Rectangle 22"/>
            <p:cNvSpPr/>
            <p:nvPr/>
          </p:nvSpPr>
          <p:spPr>
            <a:xfrm>
              <a:off x="1863333" y="2582362"/>
              <a:ext cx="436287" cy="426153"/>
            </a:xfrm>
            <a:prstGeom prst="rect">
              <a:avLst/>
            </a:prstGeom>
          </p:spPr>
          <p:txBody>
            <a:bodyPr wrap="square">
              <a:spAutoFit/>
            </a:bodyPr>
            <a:lstStyle/>
            <a:p>
              <a:pPr algn="ctr"/>
              <a:r>
                <a:rPr lang="en-US" sz="2400" dirty="0">
                  <a:solidFill>
                    <a:schemeClr val="bg2">
                      <a:lumMod val="25000"/>
                    </a:schemeClr>
                  </a:solidFill>
                  <a:latin typeface="微软雅黑" panose="020B0503020204020204" pitchFamily="34" charset="-122"/>
                  <a:ea typeface="微软雅黑" panose="020B0503020204020204" pitchFamily="34" charset="-122"/>
                  <a:cs typeface="+mn-ea"/>
                </a:rPr>
                <a:t>3</a:t>
              </a:r>
              <a:endParaRPr lang="en-US" sz="2400" dirty="0">
                <a:solidFill>
                  <a:schemeClr val="bg2">
                    <a:lumMod val="25000"/>
                  </a:schemeClr>
                </a:solidFill>
                <a:latin typeface="微软雅黑" panose="020B0503020204020204" pitchFamily="34" charset="-122"/>
                <a:ea typeface="微软雅黑" panose="020B0503020204020204" pitchFamily="34" charset="-122"/>
                <a:cs typeface="+mn-ea"/>
              </a:endParaRPr>
            </a:p>
          </p:txBody>
        </p:sp>
      </p:grpSp>
      <p:sp>
        <p:nvSpPr>
          <p:cNvPr id="39" name="Rectangle 25"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p:nvPr/>
        </p:nvSpPr>
        <p:spPr>
          <a:xfrm>
            <a:off x="508000" y="1045210"/>
            <a:ext cx="10953115" cy="1753235"/>
          </a:xfrm>
          <a:prstGeom prst="rect">
            <a:avLst/>
          </a:prstGeom>
        </p:spPr>
        <p:txBody>
          <a:bodyPr wrap="square">
            <a:spAutoFit/>
          </a:bodyPr>
          <a:lstStyle/>
          <a:p>
            <a:pPr algn="l">
              <a:lnSpc>
                <a:spcPct val="150000"/>
              </a:lnSpc>
            </a:pP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mn-ea"/>
              </a:rPr>
              <a:t>Snail sweeper cleaning robot </a:t>
            </a:r>
            <a:r>
              <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automatically perform mopping tasks through unmanned driving technology, relying on mature SLAM robot autonomous positioning and navigation technology, lidar + 3D camera + ultrasonic + optocoupler anti-collision design, etc., precise navigation and positioning, providing smarter and more environmentally friendly The cleaning service supports the setting of timed cleaning tasks, replacing labor with robots, improving cleaning efficiency and quality. The large laser area of 40,000 square meters can easily handle various complex large scenes. It has obvious advantages such as simple operation, comfortable use, high efficiency and fast speed. , Becoming the new favorite of large-scale commercial establishments, hospitals, hotels, high-speed railway stations and other fields.</a:t>
            </a:r>
            <a:endPar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51" name="矩形 50"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p:nvPr/>
        </p:nvSpPr>
        <p:spPr>
          <a:xfrm>
            <a:off x="347557" y="4240519"/>
            <a:ext cx="2598431" cy="737235"/>
          </a:xfrm>
          <a:prstGeom prst="rect">
            <a:avLst/>
          </a:prstGeom>
        </p:spPr>
        <p:txBody>
          <a:bodyPr wrap="square">
            <a:spAutoFit/>
          </a:bodyPr>
          <a:lstStyle/>
          <a:p>
            <a:pPr algn="ctr"/>
            <a:r>
              <a:rPr lang="zh-CN" sz="1050" dirty="0">
                <a:solidFill>
                  <a:schemeClr val="bg2">
                    <a:lumMod val="25000"/>
                  </a:schemeClr>
                </a:solidFill>
                <a:latin typeface="微软雅黑" panose="020B0503020204020204" pitchFamily="34" charset="-122"/>
                <a:ea typeface="微软雅黑" panose="020B0503020204020204" pitchFamily="34" charset="-122"/>
                <a:cs typeface="+mn-ea"/>
              </a:rPr>
              <a:t>Built-in mopping module, absorb dust, lock water and wet mopping,</a:t>
            </a:r>
            <a:endParaRPr lang="zh-CN" sz="1050" dirty="0">
              <a:solidFill>
                <a:schemeClr val="bg2">
                  <a:lumMod val="25000"/>
                </a:schemeClr>
              </a:solidFill>
              <a:latin typeface="微软雅黑" panose="020B0503020204020204" pitchFamily="34" charset="-122"/>
              <a:ea typeface="微软雅黑" panose="020B0503020204020204" pitchFamily="34" charset="-122"/>
              <a:cs typeface="+mn-ea"/>
            </a:endParaRPr>
          </a:p>
          <a:p>
            <a:pPr algn="ctr"/>
            <a:r>
              <a:rPr lang="zh-CN" sz="1050" dirty="0">
                <a:solidFill>
                  <a:schemeClr val="bg2">
                    <a:lumMod val="25000"/>
                  </a:schemeClr>
                </a:solidFill>
                <a:latin typeface="微软雅黑" panose="020B0503020204020204" pitchFamily="34" charset="-122"/>
                <a:ea typeface="微软雅黑" panose="020B0503020204020204" pitchFamily="34" charset="-122"/>
                <a:cs typeface="+mn-ea"/>
              </a:rPr>
              <a:t>Mop and dry without leaving water stains</a:t>
            </a:r>
            <a:endParaRPr lang="zh-CN" sz="1050" dirty="0">
              <a:solidFill>
                <a:schemeClr val="bg2">
                  <a:lumMod val="25000"/>
                </a:schemeClr>
              </a:solidFill>
              <a:latin typeface="微软雅黑" panose="020B0503020204020204" pitchFamily="34" charset="-122"/>
              <a:ea typeface="微软雅黑" panose="020B0503020204020204" pitchFamily="34" charset="-122"/>
              <a:cs typeface="+mn-ea"/>
            </a:endParaRPr>
          </a:p>
        </p:txBody>
      </p:sp>
      <p:sp>
        <p:nvSpPr>
          <p:cNvPr id="52" name="文本占位符 1"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txBox="1"/>
          <p:nvPr/>
        </p:nvSpPr>
        <p:spPr>
          <a:xfrm>
            <a:off x="325120" y="3279140"/>
            <a:ext cx="2557145" cy="866140"/>
          </a:xfrm>
          <a:prstGeom prst="rect">
            <a:avLst/>
          </a:prstGeom>
          <a:ln>
            <a:noFill/>
          </a:ln>
        </p:spPr>
        <p:txBody>
          <a:bodyPr/>
          <a:lstStyle>
            <a:lvl1pPr marL="408940" indent="-408940" algn="l" defTabSz="109029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5825" indent="-340995" algn="l" defTabSz="1090295"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2710" indent="-272415" algn="l" defTabSz="109029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8175"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53005"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8470"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43300"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8765"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33595"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indent="0" algn="ctr">
              <a:lnSpc>
                <a:spcPct val="100000"/>
              </a:lnSpc>
              <a:buNone/>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rPr>
              <a:t>Mopping</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endParaRPr>
          </a:p>
          <a:p>
            <a:pPr marL="0" indent="0" algn="ctr">
              <a:lnSpc>
                <a:spcPct val="100000"/>
              </a:lnSpc>
              <a:buNone/>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rPr>
              <a:t>Vacuuming</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endParaRPr>
          </a:p>
          <a:p>
            <a:pPr marL="0" indent="0" algn="ctr">
              <a:lnSpc>
                <a:spcPct val="100000"/>
              </a:lnSpc>
              <a:buNone/>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rPr>
              <a:t>Sweeping the floor</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endParaRPr>
          </a:p>
        </p:txBody>
      </p:sp>
      <p:sp>
        <p:nvSpPr>
          <p:cNvPr id="53" name="矩形 52"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p:nvPr/>
        </p:nvSpPr>
        <p:spPr>
          <a:xfrm>
            <a:off x="2322830" y="6165215"/>
            <a:ext cx="2836545" cy="414020"/>
          </a:xfrm>
          <a:prstGeom prst="rect">
            <a:avLst/>
          </a:prstGeom>
        </p:spPr>
        <p:txBody>
          <a:bodyPr wrap="square">
            <a:spAutoFit/>
          </a:bodyPr>
          <a:lstStyle/>
          <a:p>
            <a:pPr algn="ctr"/>
            <a:r>
              <a:rPr lang="en-US" sz="1050" dirty="0">
                <a:solidFill>
                  <a:schemeClr val="bg2">
                    <a:lumMod val="25000"/>
                  </a:schemeClr>
                </a:solidFill>
                <a:latin typeface="微软雅黑" panose="020B0503020204020204" pitchFamily="34" charset="-122"/>
                <a:ea typeface="微软雅黑" panose="020B0503020204020204" pitchFamily="34" charset="-122"/>
                <a:cs typeface="+mn-ea"/>
              </a:rPr>
              <a:t>16 watt </a:t>
            </a:r>
            <a:r>
              <a:rPr sz="1050" dirty="0">
                <a:solidFill>
                  <a:schemeClr val="bg2">
                    <a:lumMod val="25000"/>
                  </a:schemeClr>
                </a:solidFill>
                <a:latin typeface="微软雅黑" panose="020B0503020204020204" pitchFamily="34" charset="-122"/>
                <a:ea typeface="微软雅黑" panose="020B0503020204020204" pitchFamily="34" charset="-122"/>
                <a:cs typeface="+mn-ea"/>
              </a:rPr>
              <a:t>UV</a:t>
            </a:r>
            <a:r>
              <a:rPr lang="en-US" sz="1050" dirty="0">
                <a:solidFill>
                  <a:schemeClr val="bg2">
                    <a:lumMod val="25000"/>
                  </a:schemeClr>
                </a:solidFill>
                <a:latin typeface="微软雅黑" panose="020B0503020204020204" pitchFamily="34" charset="-122"/>
                <a:ea typeface="微软雅黑" panose="020B0503020204020204" pitchFamily="34" charset="-122"/>
                <a:cs typeface="+mn-ea"/>
              </a:rPr>
              <a:t>C</a:t>
            </a:r>
            <a:r>
              <a:rPr sz="1050" dirty="0">
                <a:solidFill>
                  <a:schemeClr val="bg2">
                    <a:lumMod val="25000"/>
                  </a:schemeClr>
                </a:solidFill>
                <a:latin typeface="微软雅黑" panose="020B0503020204020204" pitchFamily="34" charset="-122"/>
                <a:ea typeface="微软雅黑" panose="020B0503020204020204" pitchFamily="34" charset="-122"/>
                <a:cs typeface="+mn-ea"/>
              </a:rPr>
              <a:t> light irradiates the mopping module to directly disinfect the ground</a:t>
            </a:r>
            <a:endParaRPr sz="1050" dirty="0">
              <a:solidFill>
                <a:schemeClr val="bg2">
                  <a:lumMod val="25000"/>
                </a:schemeClr>
              </a:solidFill>
              <a:latin typeface="微软雅黑" panose="020B0503020204020204" pitchFamily="34" charset="-122"/>
              <a:ea typeface="微软雅黑" panose="020B0503020204020204" pitchFamily="34" charset="-122"/>
              <a:cs typeface="+mn-ea"/>
            </a:endParaRPr>
          </a:p>
        </p:txBody>
      </p:sp>
      <p:sp>
        <p:nvSpPr>
          <p:cNvPr id="54" name="文本占位符 1"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txBox="1"/>
          <p:nvPr/>
        </p:nvSpPr>
        <p:spPr>
          <a:xfrm>
            <a:off x="1641475" y="5801995"/>
            <a:ext cx="4239260" cy="300355"/>
          </a:xfrm>
          <a:prstGeom prst="rect">
            <a:avLst/>
          </a:prstGeom>
          <a:ln>
            <a:noFill/>
          </a:ln>
        </p:spPr>
        <p:txBody>
          <a:bodyPr/>
          <a:lstStyle>
            <a:lvl1pPr marL="408940" indent="-408940" algn="l" defTabSz="109029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5825" indent="-340995" algn="l" defTabSz="1090295"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2710" indent="-272415" algn="l" defTabSz="109029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8175"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53005"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8470"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43300"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8765"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33595"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indent="0" algn="ctr">
              <a:buNone/>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rPr>
              <a:t>UV</a:t>
            </a:r>
            <a:r>
              <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mn-ea"/>
              </a:rPr>
              <a:t>C</a:t>
            </a: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rPr>
              <a:t> lamp disinfects the ground</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endParaRPr>
          </a:p>
        </p:txBody>
      </p:sp>
      <p:sp>
        <p:nvSpPr>
          <p:cNvPr id="55" name="矩形 54"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p:nvPr/>
        </p:nvSpPr>
        <p:spPr>
          <a:xfrm>
            <a:off x="5658869" y="5400575"/>
            <a:ext cx="2598431" cy="575945"/>
          </a:xfrm>
          <a:prstGeom prst="rect">
            <a:avLst/>
          </a:prstGeom>
        </p:spPr>
        <p:txBody>
          <a:bodyPr wrap="square">
            <a:spAutoFit/>
          </a:bodyPr>
          <a:lstStyle/>
          <a:p>
            <a:pPr algn="ctr"/>
            <a:r>
              <a:rPr lang="en-US" altLang="zh-CN" sz="1050" dirty="0">
                <a:solidFill>
                  <a:schemeClr val="bg2">
                    <a:lumMod val="25000"/>
                  </a:schemeClr>
                </a:solidFill>
                <a:latin typeface="微软雅黑" panose="020B0503020204020204" pitchFamily="34" charset="-122"/>
                <a:ea typeface="微软雅黑" panose="020B0503020204020204" pitchFamily="34" charset="-122"/>
                <a:cs typeface="+mn-ea"/>
              </a:rPr>
              <a:t>The water circulation system can reuse water,No need to </a:t>
            </a:r>
            <a:endParaRPr lang="en-US" altLang="zh-CN" sz="1050" dirty="0">
              <a:solidFill>
                <a:schemeClr val="bg2">
                  <a:lumMod val="25000"/>
                </a:schemeClr>
              </a:solidFill>
              <a:latin typeface="微软雅黑" panose="020B0503020204020204" pitchFamily="34" charset="-122"/>
              <a:ea typeface="微软雅黑" panose="020B0503020204020204" pitchFamily="34" charset="-122"/>
              <a:cs typeface="+mn-ea"/>
            </a:endParaRPr>
          </a:p>
          <a:p>
            <a:pPr algn="ctr"/>
            <a:r>
              <a:rPr lang="en-US" altLang="zh-CN" sz="1050" dirty="0">
                <a:solidFill>
                  <a:schemeClr val="bg2">
                    <a:lumMod val="25000"/>
                  </a:schemeClr>
                </a:solidFill>
                <a:latin typeface="微软雅黑" panose="020B0503020204020204" pitchFamily="34" charset="-122"/>
                <a:ea typeface="微软雅黑" panose="020B0503020204020204" pitchFamily="34" charset="-122"/>
                <a:cs typeface="+mn-ea"/>
              </a:rPr>
              <a:t>add water frequently</a:t>
            </a:r>
            <a:endParaRPr lang="en-US" altLang="zh-CN" sz="1050" dirty="0">
              <a:solidFill>
                <a:schemeClr val="bg2">
                  <a:lumMod val="25000"/>
                </a:schemeClr>
              </a:solidFill>
              <a:latin typeface="微软雅黑" panose="020B0503020204020204" pitchFamily="34" charset="-122"/>
              <a:ea typeface="微软雅黑" panose="020B0503020204020204" pitchFamily="34" charset="-122"/>
              <a:cs typeface="+mn-ea"/>
            </a:endParaRPr>
          </a:p>
        </p:txBody>
      </p:sp>
      <p:sp>
        <p:nvSpPr>
          <p:cNvPr id="56" name="文本占位符 1"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txBox="1"/>
          <p:nvPr/>
        </p:nvSpPr>
        <p:spPr>
          <a:xfrm>
            <a:off x="6012153" y="5037507"/>
            <a:ext cx="1891862" cy="300382"/>
          </a:xfrm>
          <a:prstGeom prst="rect">
            <a:avLst/>
          </a:prstGeom>
          <a:ln>
            <a:noFill/>
          </a:ln>
        </p:spPr>
        <p:txBody>
          <a:bodyPr/>
          <a:lstStyle>
            <a:lvl1pPr marL="408940" indent="-408940" algn="l" defTabSz="109029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5825" indent="-340995" algn="l" defTabSz="1090295"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2710" indent="-272415" algn="l" defTabSz="109029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8175"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53005"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8470"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43300"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8765"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33595" indent="-272415" algn="l" defTabSz="109029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indent="0" algn="ctr">
              <a:buNone/>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rPr>
              <a:t>Energy saving</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endParaRPr>
          </a:p>
        </p:txBody>
      </p:sp>
      <p:sp>
        <p:nvSpPr>
          <p:cNvPr id="57" name="文本框 56"/>
          <p:cNvSpPr txBox="1"/>
          <p:nvPr/>
        </p:nvSpPr>
        <p:spPr>
          <a:xfrm>
            <a:off x="228600" y="392430"/>
            <a:ext cx="5735955" cy="521970"/>
          </a:xfrm>
          <a:prstGeom prst="rect">
            <a:avLst/>
          </a:prstGeom>
          <a:noFill/>
        </p:spPr>
        <p:txBody>
          <a:bodyPr wrap="square" rtlCol="0">
            <a:spAutoFit/>
          </a:bodyPr>
          <a:lstStyle/>
          <a:p>
            <a:pPr algn="l"/>
            <a:r>
              <a:rPr lang="en-US" altLang="zh-CN" sz="2800" dirty="0" smtClean="0">
                <a:latin typeface="微软雅黑" panose="020B0503020204020204" pitchFamily="34" charset="-122"/>
                <a:ea typeface="微软雅黑" panose="020B0503020204020204" pitchFamily="34" charset="-122"/>
                <a:cs typeface="微软雅黑" panose="020B0503020204020204" pitchFamily="34" charset="-122"/>
              </a:rPr>
              <a:t>1.1 </a:t>
            </a:r>
            <a:r>
              <a:rPr lang="en-US" altLang="zh-CN" sz="2800" dirty="0">
                <a:latin typeface="微软雅黑" panose="020B0503020204020204" pitchFamily="34" charset="-122"/>
                <a:ea typeface="微软雅黑" panose="020B0503020204020204" pitchFamily="34" charset="-122"/>
                <a:cs typeface="微软雅黑" panose="020B0503020204020204" pitchFamily="34" charset="-122"/>
              </a:rPr>
              <a:t>P</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roduct description</a:t>
            </a:r>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1000" fill="hold"/>
                                        <p:tgtEl>
                                          <p:spTgt spid="27"/>
                                        </p:tgtEl>
                                        <p:attrNameLst>
                                          <p:attrName>ppt_w</p:attrName>
                                        </p:attrNameLst>
                                      </p:cBhvr>
                                      <p:tavLst>
                                        <p:tav tm="0">
                                          <p:val>
                                            <p:fltVal val="0"/>
                                          </p:val>
                                        </p:tav>
                                        <p:tav tm="100000">
                                          <p:val>
                                            <p:strVal val="#ppt_w"/>
                                          </p:val>
                                        </p:tav>
                                      </p:tavLst>
                                    </p:anim>
                                    <p:anim calcmode="lin" valueType="num">
                                      <p:cBhvr>
                                        <p:cTn id="17" dur="1000" fill="hold"/>
                                        <p:tgtEl>
                                          <p:spTgt spid="27"/>
                                        </p:tgtEl>
                                        <p:attrNameLst>
                                          <p:attrName>ppt_h</p:attrName>
                                        </p:attrNameLst>
                                      </p:cBhvr>
                                      <p:tavLst>
                                        <p:tav tm="0">
                                          <p:val>
                                            <p:fltVal val="0"/>
                                          </p:val>
                                        </p:tav>
                                        <p:tav tm="100000">
                                          <p:val>
                                            <p:strVal val="#ppt_h"/>
                                          </p:val>
                                        </p:tav>
                                      </p:tavLst>
                                    </p:anim>
                                    <p:anim calcmode="lin" valueType="num">
                                      <p:cBhvr>
                                        <p:cTn id="18" dur="1000" fill="hold"/>
                                        <p:tgtEl>
                                          <p:spTgt spid="27"/>
                                        </p:tgtEl>
                                        <p:attrNameLst>
                                          <p:attrName>style.rotation</p:attrName>
                                        </p:attrNameLst>
                                      </p:cBhvr>
                                      <p:tavLst>
                                        <p:tav tm="0">
                                          <p:val>
                                            <p:fltVal val="360"/>
                                          </p:val>
                                        </p:tav>
                                        <p:tav tm="100000">
                                          <p:val>
                                            <p:fltVal val="0"/>
                                          </p:val>
                                        </p:tav>
                                      </p:tavLst>
                                    </p:anim>
                                    <p:animEffect transition="in" filter="fade">
                                      <p:cBhvr>
                                        <p:cTn id="19" dur="1000"/>
                                        <p:tgtEl>
                                          <p:spTgt spid="27"/>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1000"/>
                                        <p:tgtEl>
                                          <p:spTgt spid="52"/>
                                        </p:tgtEl>
                                      </p:cBhvr>
                                    </p:animEffect>
                                    <p:anim calcmode="lin" valueType="num">
                                      <p:cBhvr>
                                        <p:cTn id="24" dur="1000" fill="hold"/>
                                        <p:tgtEl>
                                          <p:spTgt spid="52"/>
                                        </p:tgtEl>
                                        <p:attrNameLst>
                                          <p:attrName>ppt_x</p:attrName>
                                        </p:attrNameLst>
                                      </p:cBhvr>
                                      <p:tavLst>
                                        <p:tav tm="0">
                                          <p:val>
                                            <p:strVal val="#ppt_x"/>
                                          </p:val>
                                        </p:tav>
                                        <p:tav tm="100000">
                                          <p:val>
                                            <p:strVal val="#ppt_x"/>
                                          </p:val>
                                        </p:tav>
                                      </p:tavLst>
                                    </p:anim>
                                    <p:anim calcmode="lin" valueType="num">
                                      <p:cBhvr>
                                        <p:cTn id="25" dur="1000" fill="hold"/>
                                        <p:tgtEl>
                                          <p:spTgt spid="52"/>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1000"/>
                                        <p:tgtEl>
                                          <p:spTgt spid="51"/>
                                        </p:tgtEl>
                                      </p:cBhvr>
                                    </p:animEffect>
                                    <p:anim calcmode="lin" valueType="num">
                                      <p:cBhvr>
                                        <p:cTn id="30" dur="1000" fill="hold"/>
                                        <p:tgtEl>
                                          <p:spTgt spid="51"/>
                                        </p:tgtEl>
                                        <p:attrNameLst>
                                          <p:attrName>ppt_x</p:attrName>
                                        </p:attrNameLst>
                                      </p:cBhvr>
                                      <p:tavLst>
                                        <p:tav tm="0">
                                          <p:val>
                                            <p:strVal val="#ppt_x"/>
                                          </p:val>
                                        </p:tav>
                                        <p:tav tm="100000">
                                          <p:val>
                                            <p:strVal val="#ppt_x"/>
                                          </p:val>
                                        </p:tav>
                                      </p:tavLst>
                                    </p:anim>
                                    <p:anim calcmode="lin" valueType="num">
                                      <p:cBhvr>
                                        <p:cTn id="31" dur="1000" fill="hold"/>
                                        <p:tgtEl>
                                          <p:spTgt spid="51"/>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22" presetClass="entr" presetSubtype="1"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500"/>
                                        <p:tgtEl>
                                          <p:spTgt spid="26"/>
                                        </p:tgtEl>
                                      </p:cBhvr>
                                    </p:animEffect>
                                  </p:childTnLst>
                                </p:cTn>
                              </p:par>
                            </p:childTnLst>
                          </p:cTn>
                        </p:par>
                        <p:par>
                          <p:cTn id="36" fill="hold">
                            <p:stCondLst>
                              <p:cond delay="4500"/>
                            </p:stCondLst>
                            <p:childTnLst>
                              <p:par>
                                <p:cTn id="37" presetID="49" presetClass="entr" presetSubtype="0" decel="10000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1000" fill="hold"/>
                                        <p:tgtEl>
                                          <p:spTgt spid="31"/>
                                        </p:tgtEl>
                                        <p:attrNameLst>
                                          <p:attrName>ppt_w</p:attrName>
                                        </p:attrNameLst>
                                      </p:cBhvr>
                                      <p:tavLst>
                                        <p:tav tm="0">
                                          <p:val>
                                            <p:fltVal val="0"/>
                                          </p:val>
                                        </p:tav>
                                        <p:tav tm="100000">
                                          <p:val>
                                            <p:strVal val="#ppt_w"/>
                                          </p:val>
                                        </p:tav>
                                      </p:tavLst>
                                    </p:anim>
                                    <p:anim calcmode="lin" valueType="num">
                                      <p:cBhvr>
                                        <p:cTn id="40" dur="1000" fill="hold"/>
                                        <p:tgtEl>
                                          <p:spTgt spid="31"/>
                                        </p:tgtEl>
                                        <p:attrNameLst>
                                          <p:attrName>ppt_h</p:attrName>
                                        </p:attrNameLst>
                                      </p:cBhvr>
                                      <p:tavLst>
                                        <p:tav tm="0">
                                          <p:val>
                                            <p:fltVal val="0"/>
                                          </p:val>
                                        </p:tav>
                                        <p:tav tm="100000">
                                          <p:val>
                                            <p:strVal val="#ppt_h"/>
                                          </p:val>
                                        </p:tav>
                                      </p:tavLst>
                                    </p:anim>
                                    <p:anim calcmode="lin" valueType="num">
                                      <p:cBhvr>
                                        <p:cTn id="41" dur="1000" fill="hold"/>
                                        <p:tgtEl>
                                          <p:spTgt spid="31"/>
                                        </p:tgtEl>
                                        <p:attrNameLst>
                                          <p:attrName>style.rotation</p:attrName>
                                        </p:attrNameLst>
                                      </p:cBhvr>
                                      <p:tavLst>
                                        <p:tav tm="0">
                                          <p:val>
                                            <p:fltVal val="360"/>
                                          </p:val>
                                        </p:tav>
                                        <p:tav tm="100000">
                                          <p:val>
                                            <p:fltVal val="0"/>
                                          </p:val>
                                        </p:tav>
                                      </p:tavLst>
                                    </p:anim>
                                    <p:animEffect transition="in" filter="fade">
                                      <p:cBhvr>
                                        <p:cTn id="42" dur="1000"/>
                                        <p:tgtEl>
                                          <p:spTgt spid="31"/>
                                        </p:tgtEl>
                                      </p:cBhvr>
                                    </p:animEffect>
                                  </p:childTnLst>
                                </p:cTn>
                              </p:par>
                            </p:childTnLst>
                          </p:cTn>
                        </p:par>
                        <p:par>
                          <p:cTn id="43" fill="hold">
                            <p:stCondLst>
                              <p:cond delay="5500"/>
                            </p:stCondLst>
                            <p:childTnLst>
                              <p:par>
                                <p:cTn id="44" presetID="32" presetClass="emph" presetSubtype="0" fill="hold" nodeType="afterEffect">
                                  <p:stCondLst>
                                    <p:cond delay="0"/>
                                  </p:stCondLst>
                                  <p:childTnLst>
                                    <p:animRot by="120000">
                                      <p:cBhvr>
                                        <p:cTn id="45" dur="100" fill="hold">
                                          <p:stCondLst>
                                            <p:cond delay="0"/>
                                          </p:stCondLst>
                                        </p:cTn>
                                        <p:tgtEl>
                                          <p:spTgt spid="31"/>
                                        </p:tgtEl>
                                        <p:attrNameLst>
                                          <p:attrName>r</p:attrName>
                                        </p:attrNameLst>
                                      </p:cBhvr>
                                    </p:animRot>
                                    <p:animRot by="-240000">
                                      <p:cBhvr>
                                        <p:cTn id="46" dur="200" fill="hold">
                                          <p:stCondLst>
                                            <p:cond delay="200"/>
                                          </p:stCondLst>
                                        </p:cTn>
                                        <p:tgtEl>
                                          <p:spTgt spid="31"/>
                                        </p:tgtEl>
                                        <p:attrNameLst>
                                          <p:attrName>r</p:attrName>
                                        </p:attrNameLst>
                                      </p:cBhvr>
                                    </p:animRot>
                                    <p:animRot by="240000">
                                      <p:cBhvr>
                                        <p:cTn id="47" dur="200" fill="hold">
                                          <p:stCondLst>
                                            <p:cond delay="400"/>
                                          </p:stCondLst>
                                        </p:cTn>
                                        <p:tgtEl>
                                          <p:spTgt spid="31"/>
                                        </p:tgtEl>
                                        <p:attrNameLst>
                                          <p:attrName>r</p:attrName>
                                        </p:attrNameLst>
                                      </p:cBhvr>
                                    </p:animRot>
                                    <p:animRot by="-240000">
                                      <p:cBhvr>
                                        <p:cTn id="48" dur="200" fill="hold">
                                          <p:stCondLst>
                                            <p:cond delay="600"/>
                                          </p:stCondLst>
                                        </p:cTn>
                                        <p:tgtEl>
                                          <p:spTgt spid="31"/>
                                        </p:tgtEl>
                                        <p:attrNameLst>
                                          <p:attrName>r</p:attrName>
                                        </p:attrNameLst>
                                      </p:cBhvr>
                                    </p:animRot>
                                    <p:animRot by="120000">
                                      <p:cBhvr>
                                        <p:cTn id="49" dur="200" fill="hold">
                                          <p:stCondLst>
                                            <p:cond delay="800"/>
                                          </p:stCondLst>
                                        </p:cTn>
                                        <p:tgtEl>
                                          <p:spTgt spid="31"/>
                                        </p:tgtEl>
                                        <p:attrNameLst>
                                          <p:attrName>r</p:attrName>
                                        </p:attrNameLst>
                                      </p:cBhvr>
                                    </p:animRot>
                                  </p:childTnLst>
                                </p:cTn>
                              </p:par>
                            </p:childTnLst>
                          </p:cTn>
                        </p:par>
                        <p:par>
                          <p:cTn id="50" fill="hold">
                            <p:stCondLst>
                              <p:cond delay="6500"/>
                            </p:stCondLst>
                            <p:childTnLst>
                              <p:par>
                                <p:cTn id="51" presetID="42" presetClass="entr" presetSubtype="0" fill="hold" grpId="0" nodeType="after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1000"/>
                                        <p:tgtEl>
                                          <p:spTgt spid="54"/>
                                        </p:tgtEl>
                                      </p:cBhvr>
                                    </p:animEffect>
                                    <p:anim calcmode="lin" valueType="num">
                                      <p:cBhvr>
                                        <p:cTn id="54" dur="1000" fill="hold"/>
                                        <p:tgtEl>
                                          <p:spTgt spid="54"/>
                                        </p:tgtEl>
                                        <p:attrNameLst>
                                          <p:attrName>ppt_x</p:attrName>
                                        </p:attrNameLst>
                                      </p:cBhvr>
                                      <p:tavLst>
                                        <p:tav tm="0">
                                          <p:val>
                                            <p:strVal val="#ppt_x"/>
                                          </p:val>
                                        </p:tav>
                                        <p:tav tm="100000">
                                          <p:val>
                                            <p:strVal val="#ppt_x"/>
                                          </p:val>
                                        </p:tav>
                                      </p:tavLst>
                                    </p:anim>
                                    <p:anim calcmode="lin" valueType="num">
                                      <p:cBhvr>
                                        <p:cTn id="55" dur="1000" fill="hold"/>
                                        <p:tgtEl>
                                          <p:spTgt spid="54"/>
                                        </p:tgtEl>
                                        <p:attrNameLst>
                                          <p:attrName>ppt_y</p:attrName>
                                        </p:attrNameLst>
                                      </p:cBhvr>
                                      <p:tavLst>
                                        <p:tav tm="0">
                                          <p:val>
                                            <p:strVal val="#ppt_y+.1"/>
                                          </p:val>
                                        </p:tav>
                                        <p:tav tm="100000">
                                          <p:val>
                                            <p:strVal val="#ppt_y"/>
                                          </p:val>
                                        </p:tav>
                                      </p:tavLst>
                                    </p:anim>
                                  </p:childTnLst>
                                </p:cTn>
                              </p:par>
                            </p:childTnLst>
                          </p:cTn>
                        </p:par>
                        <p:par>
                          <p:cTn id="56" fill="hold">
                            <p:stCondLst>
                              <p:cond delay="7500"/>
                            </p:stCondLst>
                            <p:childTnLst>
                              <p:par>
                                <p:cTn id="57" presetID="42" presetClass="entr" presetSubtype="0" fill="hold" grpId="0" nodeType="after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1000"/>
                                        <p:tgtEl>
                                          <p:spTgt spid="53"/>
                                        </p:tgtEl>
                                      </p:cBhvr>
                                    </p:animEffect>
                                    <p:anim calcmode="lin" valueType="num">
                                      <p:cBhvr>
                                        <p:cTn id="60" dur="1000" fill="hold"/>
                                        <p:tgtEl>
                                          <p:spTgt spid="53"/>
                                        </p:tgtEl>
                                        <p:attrNameLst>
                                          <p:attrName>ppt_x</p:attrName>
                                        </p:attrNameLst>
                                      </p:cBhvr>
                                      <p:tavLst>
                                        <p:tav tm="0">
                                          <p:val>
                                            <p:strVal val="#ppt_x"/>
                                          </p:val>
                                        </p:tav>
                                        <p:tav tm="100000">
                                          <p:val>
                                            <p:strVal val="#ppt_x"/>
                                          </p:val>
                                        </p:tav>
                                      </p:tavLst>
                                    </p:anim>
                                    <p:anim calcmode="lin" valueType="num">
                                      <p:cBhvr>
                                        <p:cTn id="61" dur="1000" fill="hold"/>
                                        <p:tgtEl>
                                          <p:spTgt spid="53"/>
                                        </p:tgtEl>
                                        <p:attrNameLst>
                                          <p:attrName>ppt_y</p:attrName>
                                        </p:attrNameLst>
                                      </p:cBhvr>
                                      <p:tavLst>
                                        <p:tav tm="0">
                                          <p:val>
                                            <p:strVal val="#ppt_y+.1"/>
                                          </p:val>
                                        </p:tav>
                                        <p:tav tm="100000">
                                          <p:val>
                                            <p:strVal val="#ppt_y"/>
                                          </p:val>
                                        </p:tav>
                                      </p:tavLst>
                                    </p:anim>
                                  </p:childTnLst>
                                </p:cTn>
                              </p:par>
                            </p:childTnLst>
                          </p:cTn>
                        </p:par>
                        <p:par>
                          <p:cTn id="62" fill="hold">
                            <p:stCondLst>
                              <p:cond delay="8500"/>
                            </p:stCondLst>
                            <p:childTnLst>
                              <p:par>
                                <p:cTn id="63" presetID="22" presetClass="entr" presetSubtype="8"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500"/>
                                        <p:tgtEl>
                                          <p:spTgt spid="25"/>
                                        </p:tgtEl>
                                      </p:cBhvr>
                                    </p:animEffect>
                                  </p:childTnLst>
                                </p:cTn>
                              </p:par>
                            </p:childTnLst>
                          </p:cTn>
                        </p:par>
                        <p:par>
                          <p:cTn id="66" fill="hold">
                            <p:stCondLst>
                              <p:cond delay="9000"/>
                            </p:stCondLst>
                            <p:childTnLst>
                              <p:par>
                                <p:cTn id="67" presetID="49" presetClass="entr" presetSubtype="0" decel="10000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p:cTn id="69" dur="1000" fill="hold"/>
                                        <p:tgtEl>
                                          <p:spTgt spid="35"/>
                                        </p:tgtEl>
                                        <p:attrNameLst>
                                          <p:attrName>ppt_w</p:attrName>
                                        </p:attrNameLst>
                                      </p:cBhvr>
                                      <p:tavLst>
                                        <p:tav tm="0">
                                          <p:val>
                                            <p:fltVal val="0"/>
                                          </p:val>
                                        </p:tav>
                                        <p:tav tm="100000">
                                          <p:val>
                                            <p:strVal val="#ppt_w"/>
                                          </p:val>
                                        </p:tav>
                                      </p:tavLst>
                                    </p:anim>
                                    <p:anim calcmode="lin" valueType="num">
                                      <p:cBhvr>
                                        <p:cTn id="70" dur="1000" fill="hold"/>
                                        <p:tgtEl>
                                          <p:spTgt spid="35"/>
                                        </p:tgtEl>
                                        <p:attrNameLst>
                                          <p:attrName>ppt_h</p:attrName>
                                        </p:attrNameLst>
                                      </p:cBhvr>
                                      <p:tavLst>
                                        <p:tav tm="0">
                                          <p:val>
                                            <p:fltVal val="0"/>
                                          </p:val>
                                        </p:tav>
                                        <p:tav tm="100000">
                                          <p:val>
                                            <p:strVal val="#ppt_h"/>
                                          </p:val>
                                        </p:tav>
                                      </p:tavLst>
                                    </p:anim>
                                    <p:anim calcmode="lin" valueType="num">
                                      <p:cBhvr>
                                        <p:cTn id="71" dur="1000" fill="hold"/>
                                        <p:tgtEl>
                                          <p:spTgt spid="35"/>
                                        </p:tgtEl>
                                        <p:attrNameLst>
                                          <p:attrName>style.rotation</p:attrName>
                                        </p:attrNameLst>
                                      </p:cBhvr>
                                      <p:tavLst>
                                        <p:tav tm="0">
                                          <p:val>
                                            <p:fltVal val="360"/>
                                          </p:val>
                                        </p:tav>
                                        <p:tav tm="100000">
                                          <p:val>
                                            <p:fltVal val="0"/>
                                          </p:val>
                                        </p:tav>
                                      </p:tavLst>
                                    </p:anim>
                                    <p:animEffect transition="in" filter="fade">
                                      <p:cBhvr>
                                        <p:cTn id="72" dur="1000"/>
                                        <p:tgtEl>
                                          <p:spTgt spid="35"/>
                                        </p:tgtEl>
                                      </p:cBhvr>
                                    </p:animEffect>
                                  </p:childTnLst>
                                </p:cTn>
                              </p:par>
                            </p:childTnLst>
                          </p:cTn>
                        </p:par>
                        <p:par>
                          <p:cTn id="73" fill="hold">
                            <p:stCondLst>
                              <p:cond delay="10000"/>
                            </p:stCondLst>
                            <p:childTnLst>
                              <p:par>
                                <p:cTn id="74" presetID="32" presetClass="emph" presetSubtype="0" fill="hold" nodeType="afterEffect">
                                  <p:stCondLst>
                                    <p:cond delay="0"/>
                                  </p:stCondLst>
                                  <p:childTnLst>
                                    <p:animRot by="120000">
                                      <p:cBhvr>
                                        <p:cTn id="75" dur="100" fill="hold">
                                          <p:stCondLst>
                                            <p:cond delay="0"/>
                                          </p:stCondLst>
                                        </p:cTn>
                                        <p:tgtEl>
                                          <p:spTgt spid="35"/>
                                        </p:tgtEl>
                                        <p:attrNameLst>
                                          <p:attrName>r</p:attrName>
                                        </p:attrNameLst>
                                      </p:cBhvr>
                                    </p:animRot>
                                    <p:animRot by="-240000">
                                      <p:cBhvr>
                                        <p:cTn id="76" dur="200" fill="hold">
                                          <p:stCondLst>
                                            <p:cond delay="200"/>
                                          </p:stCondLst>
                                        </p:cTn>
                                        <p:tgtEl>
                                          <p:spTgt spid="35"/>
                                        </p:tgtEl>
                                        <p:attrNameLst>
                                          <p:attrName>r</p:attrName>
                                        </p:attrNameLst>
                                      </p:cBhvr>
                                    </p:animRot>
                                    <p:animRot by="240000">
                                      <p:cBhvr>
                                        <p:cTn id="77" dur="200" fill="hold">
                                          <p:stCondLst>
                                            <p:cond delay="400"/>
                                          </p:stCondLst>
                                        </p:cTn>
                                        <p:tgtEl>
                                          <p:spTgt spid="35"/>
                                        </p:tgtEl>
                                        <p:attrNameLst>
                                          <p:attrName>r</p:attrName>
                                        </p:attrNameLst>
                                      </p:cBhvr>
                                    </p:animRot>
                                    <p:animRot by="-240000">
                                      <p:cBhvr>
                                        <p:cTn id="78" dur="200" fill="hold">
                                          <p:stCondLst>
                                            <p:cond delay="600"/>
                                          </p:stCondLst>
                                        </p:cTn>
                                        <p:tgtEl>
                                          <p:spTgt spid="35"/>
                                        </p:tgtEl>
                                        <p:attrNameLst>
                                          <p:attrName>r</p:attrName>
                                        </p:attrNameLst>
                                      </p:cBhvr>
                                    </p:animRot>
                                    <p:animRot by="120000">
                                      <p:cBhvr>
                                        <p:cTn id="79" dur="200" fill="hold">
                                          <p:stCondLst>
                                            <p:cond delay="800"/>
                                          </p:stCondLst>
                                        </p:cTn>
                                        <p:tgtEl>
                                          <p:spTgt spid="35"/>
                                        </p:tgtEl>
                                        <p:attrNameLst>
                                          <p:attrName>r</p:attrName>
                                        </p:attrNameLst>
                                      </p:cBhvr>
                                    </p:animRot>
                                  </p:childTnLst>
                                </p:cTn>
                              </p:par>
                            </p:childTnLst>
                          </p:cTn>
                        </p:par>
                        <p:par>
                          <p:cTn id="80" fill="hold">
                            <p:stCondLst>
                              <p:cond delay="11000"/>
                            </p:stCondLst>
                            <p:childTnLst>
                              <p:par>
                                <p:cTn id="81" presetID="42" presetClass="entr" presetSubtype="0" fill="hold" grpId="0" nodeType="after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fade">
                                      <p:cBhvr>
                                        <p:cTn id="83" dur="1000"/>
                                        <p:tgtEl>
                                          <p:spTgt spid="56"/>
                                        </p:tgtEl>
                                      </p:cBhvr>
                                    </p:animEffect>
                                    <p:anim calcmode="lin" valueType="num">
                                      <p:cBhvr>
                                        <p:cTn id="84" dur="1000" fill="hold"/>
                                        <p:tgtEl>
                                          <p:spTgt spid="56"/>
                                        </p:tgtEl>
                                        <p:attrNameLst>
                                          <p:attrName>ppt_x</p:attrName>
                                        </p:attrNameLst>
                                      </p:cBhvr>
                                      <p:tavLst>
                                        <p:tav tm="0">
                                          <p:val>
                                            <p:strVal val="#ppt_x"/>
                                          </p:val>
                                        </p:tav>
                                        <p:tav tm="100000">
                                          <p:val>
                                            <p:strVal val="#ppt_x"/>
                                          </p:val>
                                        </p:tav>
                                      </p:tavLst>
                                    </p:anim>
                                    <p:anim calcmode="lin" valueType="num">
                                      <p:cBhvr>
                                        <p:cTn id="85" dur="1000" fill="hold"/>
                                        <p:tgtEl>
                                          <p:spTgt spid="56"/>
                                        </p:tgtEl>
                                        <p:attrNameLst>
                                          <p:attrName>ppt_y</p:attrName>
                                        </p:attrNameLst>
                                      </p:cBhvr>
                                      <p:tavLst>
                                        <p:tav tm="0">
                                          <p:val>
                                            <p:strVal val="#ppt_y+.1"/>
                                          </p:val>
                                        </p:tav>
                                        <p:tav tm="100000">
                                          <p:val>
                                            <p:strVal val="#ppt_y"/>
                                          </p:val>
                                        </p:tav>
                                      </p:tavLst>
                                    </p:anim>
                                  </p:childTnLst>
                                </p:cTn>
                              </p:par>
                            </p:childTnLst>
                          </p:cTn>
                        </p:par>
                        <p:par>
                          <p:cTn id="86" fill="hold">
                            <p:stCondLst>
                              <p:cond delay="12000"/>
                            </p:stCondLst>
                            <p:childTnLst>
                              <p:par>
                                <p:cTn id="87" presetID="42" presetClass="entr" presetSubtype="0" fill="hold" grpId="0" nodeType="after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1000"/>
                                        <p:tgtEl>
                                          <p:spTgt spid="55"/>
                                        </p:tgtEl>
                                      </p:cBhvr>
                                    </p:animEffect>
                                    <p:anim calcmode="lin" valueType="num">
                                      <p:cBhvr>
                                        <p:cTn id="90" dur="1000" fill="hold"/>
                                        <p:tgtEl>
                                          <p:spTgt spid="55"/>
                                        </p:tgtEl>
                                        <p:attrNameLst>
                                          <p:attrName>ppt_x</p:attrName>
                                        </p:attrNameLst>
                                      </p:cBhvr>
                                      <p:tavLst>
                                        <p:tav tm="0">
                                          <p:val>
                                            <p:strVal val="#ppt_x"/>
                                          </p:val>
                                        </p:tav>
                                        <p:tav tm="100000">
                                          <p:val>
                                            <p:strVal val="#ppt_x"/>
                                          </p:val>
                                        </p:tav>
                                      </p:tavLst>
                                    </p:anim>
                                    <p:anim calcmode="lin" valueType="num">
                                      <p:cBhvr>
                                        <p:cTn id="91" dur="1000" fill="hold"/>
                                        <p:tgtEl>
                                          <p:spTgt spid="55"/>
                                        </p:tgtEl>
                                        <p:attrNameLst>
                                          <p:attrName>ppt_y</p:attrName>
                                        </p:attrNameLst>
                                      </p:cBhvr>
                                      <p:tavLst>
                                        <p:tav tm="0">
                                          <p:val>
                                            <p:strVal val="#ppt_y+.1"/>
                                          </p:val>
                                        </p:tav>
                                        <p:tav tm="100000">
                                          <p:val>
                                            <p:strVal val="#ppt_y"/>
                                          </p:val>
                                        </p:tav>
                                      </p:tavLst>
                                    </p:anim>
                                  </p:childTnLst>
                                </p:cTn>
                              </p:par>
                            </p:childTnLst>
                          </p:cTn>
                        </p:par>
                        <p:par>
                          <p:cTn id="92" fill="hold">
                            <p:stCondLst>
                              <p:cond delay="13000"/>
                            </p:stCondLst>
                            <p:childTnLst>
                              <p:par>
                                <p:cTn id="93" presetID="7" presetClass="entr" presetSubtype="4" fill="hold" nodeType="afterEffect">
                                  <p:stCondLst>
                                    <p:cond delay="0"/>
                                  </p:stCondLst>
                                  <p:childTnLst>
                                    <p:set>
                                      <p:cBhvr>
                                        <p:cTn id="94" dur="500" fill="hold">
                                          <p:stCondLst>
                                            <p:cond delay="0"/>
                                          </p:stCondLst>
                                        </p:cTn>
                                        <p:tgtEl>
                                          <p:spTgt spid="2"/>
                                        </p:tgtEl>
                                        <p:attrNameLst>
                                          <p:attrName>style.visibility</p:attrName>
                                        </p:attrNameLst>
                                      </p:cBhvr>
                                      <p:to>
                                        <p:strVal val="visible"/>
                                      </p:to>
                                    </p:set>
                                    <p:anim calcmode="lin" valueType="num">
                                      <p:cBhvr additive="base">
                                        <p:cTn id="95" dur="500" fill="hold"/>
                                        <p:tgtEl>
                                          <p:spTgt spid="2"/>
                                        </p:tgtEl>
                                        <p:attrNameLst>
                                          <p:attrName>ppt_x</p:attrName>
                                        </p:attrNameLst>
                                      </p:cBhvr>
                                      <p:tavLst>
                                        <p:tav tm="0">
                                          <p:val>
                                            <p:strVal val="#ppt_x"/>
                                          </p:val>
                                        </p:tav>
                                        <p:tav tm="100000">
                                          <p:val>
                                            <p:strVal val="#ppt_x"/>
                                          </p:val>
                                        </p:tav>
                                      </p:tavLst>
                                    </p:anim>
                                    <p:anim calcmode="lin" valueType="num">
                                      <p:cBhvr additive="base">
                                        <p:cTn id="9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bldLvl="0" animBg="1"/>
      <p:bldP spid="51" grpId="0"/>
      <p:bldP spid="52" grpId="0"/>
      <p:bldP spid="53" grpId="0"/>
      <p:bldP spid="54" grpId="0"/>
      <p:bldP spid="55" grpId="0"/>
      <p:bldP spid="56" grpId="0"/>
      <p:bldP spid="57"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
          <p:cNvPicPr>
            <a:picLocks noChangeAspect="1"/>
          </p:cNvPicPr>
          <p:nvPr/>
        </p:nvPicPr>
        <p:blipFill>
          <a:blip r:embed="rId1"/>
          <a:stretch>
            <a:fillRect/>
          </a:stretch>
        </p:blipFill>
        <p:spPr>
          <a:xfrm>
            <a:off x="2886710" y="914400"/>
            <a:ext cx="6629400" cy="4686935"/>
          </a:xfrm>
          <a:prstGeom prst="rect">
            <a:avLst/>
          </a:prstGeom>
        </p:spPr>
      </p:pic>
      <p:sp>
        <p:nvSpPr>
          <p:cNvPr id="43" name="文本框 42"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txBox="1"/>
          <p:nvPr/>
        </p:nvSpPr>
        <p:spPr>
          <a:xfrm>
            <a:off x="763270" y="1804670"/>
            <a:ext cx="3105785" cy="1076325"/>
          </a:xfrm>
          <a:prstGeom prst="rect">
            <a:avLst/>
          </a:prstGeom>
          <a:noFill/>
          <a:effectLst/>
        </p:spPr>
        <p:txBody>
          <a:bodyPr wrap="square" rtlCol="0">
            <a:spAutoFit/>
          </a:bodyPr>
          <a:lstStyle/>
          <a:p>
            <a:pPr algn="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rPr>
              <a:t>Timed tasks</a:t>
            </a:r>
            <a:endPar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r"/>
            <a:endPar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r"/>
            <a:r>
              <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Set cleaning time and location </a:t>
            </a:r>
            <a:endPar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r"/>
            <a:r>
              <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in advance</a:t>
            </a:r>
            <a:endPar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r"/>
            <a:r>
              <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Automate cleaning tasks </a:t>
            </a:r>
            <a:endPar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 name="文本框 43"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txBox="1"/>
          <p:nvPr/>
        </p:nvSpPr>
        <p:spPr>
          <a:xfrm>
            <a:off x="661035" y="3149600"/>
            <a:ext cx="3252470" cy="1322070"/>
          </a:xfrm>
          <a:prstGeom prst="rect">
            <a:avLst/>
          </a:prstGeom>
          <a:noFill/>
          <a:effectLst/>
        </p:spPr>
        <p:txBody>
          <a:bodyPr wrap="square" rtlCol="0">
            <a:spAutoFit/>
          </a:bodyPr>
          <a:lstStyle/>
          <a:p>
            <a:pPr algn="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rPr>
              <a:t>40,000 ㎡ super large </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endParaRPr>
          </a:p>
          <a:p>
            <a:pPr algn="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rPr>
              <a:t>laser mapping</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endParaRPr>
          </a:p>
          <a:p>
            <a:pPr algn="r"/>
            <a:endParaRPr lang="en-US" altLang="zh-CN"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r"/>
            <a:r>
              <a:rPr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Laser SLAM mapping technology,  Optimized navigation algorithm,</a:t>
            </a:r>
            <a:endParaRPr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r"/>
            <a:r>
              <a:rPr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C</a:t>
            </a:r>
            <a:r>
              <a:rPr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an be used in large scenes</a:t>
            </a:r>
            <a:endParaRPr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文本框 44"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txBox="1"/>
          <p:nvPr/>
        </p:nvSpPr>
        <p:spPr>
          <a:xfrm>
            <a:off x="7935595" y="1769110"/>
            <a:ext cx="3296920" cy="1322070"/>
          </a:xfrm>
          <a:prstGeom prst="rect">
            <a:avLst/>
          </a:prstGeom>
          <a:noFill/>
          <a:effectLst/>
        </p:spPr>
        <p:txBody>
          <a:bodyPr wrap="square" rtlCol="0">
            <a:spAutoFit/>
          </a:bodyPr>
          <a:lstStyle/>
          <a:p>
            <a:pPr>
              <a:lnSpc>
                <a:spcPct val="100000"/>
              </a:lnSpc>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rPr>
              <a:t>Water disinfection filtration system</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endParaRPr>
          </a:p>
          <a:p>
            <a:endParaRPr lang="en-US" altLang="zh-CN"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Automatic filtration and disinfection, energy saving, environmental protection, time saving and high efficiency</a:t>
            </a:r>
            <a:endParaRPr lang="en-US" altLang="zh-CN"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6" name="文本框 45"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txBox="1"/>
          <p:nvPr/>
        </p:nvSpPr>
        <p:spPr>
          <a:xfrm>
            <a:off x="7935595" y="3367405"/>
            <a:ext cx="3296920" cy="1055370"/>
          </a:xfrm>
          <a:prstGeom prst="rect">
            <a:avLst/>
          </a:prstGeom>
          <a:noFill/>
          <a:effectLst/>
        </p:spPr>
        <p:txBody>
          <a:bodyPr wrap="square" rtlCol="0">
            <a:spAutoFit/>
          </a:bodyPr>
          <a:lstStyle/>
          <a:p>
            <a:pPr algn="l">
              <a:lnSpc>
                <a:spcPts val="1600"/>
              </a:lnSpc>
              <a:buClrTx/>
              <a:buSzTx/>
              <a:buFontTx/>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rPr>
              <a:t>Remote navigation deployment</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endParaRPr>
          </a:p>
          <a:p>
            <a:endParaRPr lang="en-US" altLang="zh-CN"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Build navigation maps remotely, saving time and efficiency, convenient and fast</a:t>
            </a:r>
            <a:endParaRPr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文本框 46"/>
          <p:cNvSpPr txBox="1"/>
          <p:nvPr/>
        </p:nvSpPr>
        <p:spPr>
          <a:xfrm>
            <a:off x="228600" y="392430"/>
            <a:ext cx="3956685" cy="521970"/>
          </a:xfrm>
          <a:prstGeom prst="rect">
            <a:avLst/>
          </a:prstGeom>
          <a:noFill/>
        </p:spPr>
        <p:txBody>
          <a:bodyPr wrap="square" rtlCol="0">
            <a:spAutoFit/>
          </a:bodyPr>
          <a:lstStyle/>
          <a:p>
            <a:pPr algn="l"/>
            <a:r>
              <a:rPr lang="en-US" altLang="zh-CN" sz="2800" dirty="0" smtClean="0">
                <a:latin typeface="微软雅黑" panose="020B0503020204020204" pitchFamily="34" charset="-122"/>
                <a:ea typeface="微软雅黑" panose="020B0503020204020204" pitchFamily="34" charset="-122"/>
                <a:cs typeface="微软雅黑" panose="020B0503020204020204" pitchFamily="34" charset="-122"/>
              </a:rPr>
              <a:t>1.2 </a:t>
            </a:r>
            <a:r>
              <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rPr>
              <a:t>Product Features</a:t>
            </a:r>
            <a:endPar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9" name="文本框 48"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txBox="1"/>
          <p:nvPr/>
        </p:nvSpPr>
        <p:spPr>
          <a:xfrm>
            <a:off x="661035" y="4711065"/>
            <a:ext cx="3253105" cy="1076325"/>
          </a:xfrm>
          <a:prstGeom prst="rect">
            <a:avLst/>
          </a:prstGeom>
          <a:noFill/>
          <a:effectLst/>
        </p:spPr>
        <p:txBody>
          <a:bodyPr wrap="square" rtlCol="0">
            <a:spAutoFit/>
          </a:bodyPr>
          <a:p>
            <a:pPr algn="r">
              <a:buClrTx/>
              <a:buSzTx/>
              <a:buFontTx/>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rPr>
              <a:t>Automatic return to charging</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endParaRPr>
          </a:p>
          <a:p>
            <a:pPr algn="r"/>
            <a:endParaRPr lang="en-US" altLang="zh-CN"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r"/>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If the battery is below the minimum value, it will automatically return </a:t>
            </a:r>
            <a:endParaRPr lang="en-US" altLang="zh-CN"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r"/>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to the charging station for charging</a:t>
            </a:r>
            <a:r>
              <a:rPr lang="en-US" altLang="zh-CN" sz="105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05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3" name="文本框 52" descr="e7d195523061f1c0e0c5a7d5dd649c4b371c4d7e930eb8e0E3385E55DE8911A95C77E6D455D4B659DBEED3B669F797B2FB01391E568AA9D2D8DF59EB0AAD8BAC3C1DAD3F656B61587ADA2463341E55C9FDBF66F9C51DF2237FDC14B44BA6766DD00A1D12C893346FA08B00C976C2DFAFFA17DFF8856363E6D72A6E49EC3B4796466547632B146BA1"/>
          <p:cNvSpPr txBox="1"/>
          <p:nvPr/>
        </p:nvSpPr>
        <p:spPr>
          <a:xfrm>
            <a:off x="7992745" y="4711065"/>
            <a:ext cx="3239770" cy="1240155"/>
          </a:xfrm>
          <a:prstGeom prst="rect">
            <a:avLst/>
          </a:prstGeom>
          <a:noFill/>
          <a:effectLst/>
        </p:spPr>
        <p:txBody>
          <a:bodyPr wrap="square" rtlCol="0">
            <a:spAutoFit/>
          </a:bodyPr>
          <a:p>
            <a:pPr algn="l">
              <a:lnSpc>
                <a:spcPts val="1600"/>
              </a:lnSpc>
              <a:buClrTx/>
              <a:buSzTx/>
              <a:buFontTx/>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rPr>
              <a:t>Autonomous obstacle avoidance</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mn-ea"/>
            </a:endParaRPr>
          </a:p>
          <a:p>
            <a:endParaRPr lang="en-US" altLang="zh-CN"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Multi-sensor collision avoidance and obstacle avoidance system (3D camera, laser, optocoupler anti-collision system)</a:t>
            </a:r>
            <a:endParaRPr lang="en-US" altLang="zh-CN"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1000"/>
                                        <p:tgtEl>
                                          <p:spTgt spid="49"/>
                                        </p:tgtEl>
                                      </p:cBhvr>
                                    </p:animEffect>
                                    <p:anim calcmode="lin" valueType="num">
                                      <p:cBhvr>
                                        <p:cTn id="26" dur="1000" fill="hold"/>
                                        <p:tgtEl>
                                          <p:spTgt spid="49"/>
                                        </p:tgtEl>
                                        <p:attrNameLst>
                                          <p:attrName>ppt_x</p:attrName>
                                        </p:attrNameLst>
                                      </p:cBhvr>
                                      <p:tavLst>
                                        <p:tav tm="0">
                                          <p:val>
                                            <p:strVal val="#ppt_x"/>
                                          </p:val>
                                        </p:tav>
                                        <p:tav tm="100000">
                                          <p:val>
                                            <p:strVal val="#ppt_x"/>
                                          </p:val>
                                        </p:tav>
                                      </p:tavLst>
                                    </p:anim>
                                    <p:anim calcmode="lin" valueType="num">
                                      <p:cBhvr>
                                        <p:cTn id="27" dur="1000" fill="hold"/>
                                        <p:tgtEl>
                                          <p:spTgt spid="4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1000"/>
                                        <p:tgtEl>
                                          <p:spTgt spid="53"/>
                                        </p:tgtEl>
                                      </p:cBhvr>
                                    </p:animEffect>
                                    <p:anim calcmode="lin" valueType="num">
                                      <p:cBhvr>
                                        <p:cTn id="44" dur="1000" fill="hold"/>
                                        <p:tgtEl>
                                          <p:spTgt spid="53"/>
                                        </p:tgtEl>
                                        <p:attrNameLst>
                                          <p:attrName>ppt_x</p:attrName>
                                        </p:attrNameLst>
                                      </p:cBhvr>
                                      <p:tavLst>
                                        <p:tav tm="0">
                                          <p:val>
                                            <p:strVal val="#ppt_x"/>
                                          </p:val>
                                        </p:tav>
                                        <p:tav tm="100000">
                                          <p:val>
                                            <p:strVal val="#ppt_x"/>
                                          </p:val>
                                        </p:tav>
                                      </p:tavLst>
                                    </p:anim>
                                    <p:anim calcmode="lin" valueType="num">
                                      <p:cBhvr>
                                        <p:cTn id="4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ldLvl="0" animBg="1"/>
      <p:bldP spid="44" grpId="0" bldLvl="0" animBg="1"/>
      <p:bldP spid="45" grpId="0" bldLvl="0" animBg="1"/>
      <p:bldP spid="46" grpId="0" bldLvl="0" animBg="1"/>
      <p:bldP spid="47" grpId="0"/>
      <p:bldP spid="49" grpId="0" bldLvl="0" animBg="1"/>
      <p:bldP spid="5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弧形 22"/>
          <p:cNvSpPr/>
          <p:nvPr/>
        </p:nvSpPr>
        <p:spPr>
          <a:xfrm rot="19320000" flipH="1">
            <a:off x="1260475" y="1680210"/>
            <a:ext cx="4844415" cy="4389120"/>
          </a:xfrm>
          <a:prstGeom prst="arc">
            <a:avLst>
              <a:gd name="adj1" fmla="val 11372172"/>
              <a:gd name="adj2" fmla="val 3514495"/>
            </a:avLst>
          </a:prstGeom>
          <a:ln w="28575" cmpd="sng">
            <a:solidFill>
              <a:schemeClr val="accent1">
                <a:shade val="50000"/>
              </a:schemeClr>
            </a:solidFill>
            <a:prstDash val="sysDot"/>
            <a:head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7" name="文本框 6"/>
          <p:cNvSpPr txBox="1"/>
          <p:nvPr/>
        </p:nvSpPr>
        <p:spPr>
          <a:xfrm>
            <a:off x="6066790" y="1915795"/>
            <a:ext cx="6040755" cy="4505960"/>
          </a:xfrm>
          <a:prstGeom prst="rect">
            <a:avLst/>
          </a:prstGeom>
          <a:noFill/>
        </p:spPr>
        <p:txBody>
          <a:bodyPr wrap="square" rtlCol="0">
            <a:spAutoFit/>
          </a:bodyPr>
          <a:lstStyle/>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The bow shape is clean along the wall, no repetition, full coverage</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Original cloud service management platform, remote navigation deployment, </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a:t>
            </a:r>
            <a:r>
              <a:rPr lang="en-US"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a:t>
            </a: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time-saving and efficient</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Support multi-task cross-area cleaning, (same map, same floor)</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Unique water disinfection filtration system, automatic filtration, saving water</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a:t>
            </a:r>
            <a:r>
              <a:rPr lang="en-US"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a:t>
            </a: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resources</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Timed appointment function, automatic cleaning, no time limit</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Laser SLAM high-precision navigation and positioning</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Lidar + 3D camera + optocoupler anti-collision design, safer operation</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Cleaning speed 0.1~0.5m/s (speed adjustable)</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Convenient pull-out mopping module design simplifies work and is convenient </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a:t>
            </a:r>
            <a:r>
              <a:rPr lang="en-US"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a:t>
            </a: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for cleaning and maintenance</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40,000 </a:t>
            </a:r>
            <a:r>
              <a:rPr lang="zh-CN"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a:t>
            </a: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of super large laser mapping to meet the use of large scenes</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25Ah/38.4V lithium iron phosphate battery, 9 hours of long-lasting battery life</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Low battery will automatically return to charging, no one will operate</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Intelligent reminder function for equipment maintenance, failure, and </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spcBef>
                <a:spcPts val="0"/>
              </a:spcBef>
              <a:spcAft>
                <a:spcPts val="0"/>
              </a:spcAft>
            </a:pP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a:t>
            </a:r>
            <a:r>
              <a:rPr lang="en-US"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 </a:t>
            </a:r>
            <a:r>
              <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rPr>
              <a:t>replacement of consumables</a:t>
            </a:r>
            <a:endParaRPr sz="130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文本框 7"/>
          <p:cNvSpPr txBox="1"/>
          <p:nvPr/>
        </p:nvSpPr>
        <p:spPr>
          <a:xfrm>
            <a:off x="228600" y="392430"/>
            <a:ext cx="5613400" cy="521970"/>
          </a:xfrm>
          <a:prstGeom prst="rect">
            <a:avLst/>
          </a:prstGeom>
          <a:noFill/>
        </p:spPr>
        <p:txBody>
          <a:bodyPr wrap="square" rtlCol="0">
            <a:spAutoFit/>
          </a:bodyPr>
          <a:lstStyle/>
          <a:p>
            <a:pPr algn="l"/>
            <a:r>
              <a:rPr lang="en-US" altLang="zh-CN" sz="2800" dirty="0" smtClean="0">
                <a:latin typeface="微软雅黑" panose="020B0503020204020204" pitchFamily="34" charset="-122"/>
                <a:ea typeface="微软雅黑" panose="020B0503020204020204" pitchFamily="34" charset="-122"/>
                <a:cs typeface="微软雅黑" panose="020B0503020204020204" pitchFamily="34" charset="-122"/>
              </a:rPr>
              <a:t>1.3 Product f</a:t>
            </a:r>
            <a:r>
              <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rPr>
              <a:t>eatures</a:t>
            </a:r>
            <a:endPar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descr="3"/>
          <p:cNvPicPr>
            <a:picLocks noChangeAspect="1"/>
          </p:cNvPicPr>
          <p:nvPr/>
        </p:nvPicPr>
        <p:blipFill>
          <a:blip r:embed="rId1"/>
          <a:stretch>
            <a:fillRect/>
          </a:stretch>
        </p:blipFill>
        <p:spPr>
          <a:xfrm>
            <a:off x="1551940" y="2085975"/>
            <a:ext cx="4880610" cy="3451225"/>
          </a:xfrm>
          <a:prstGeom prst="rect">
            <a:avLst/>
          </a:prstGeom>
        </p:spPr>
      </p:pic>
      <p:sp>
        <p:nvSpPr>
          <p:cNvPr id="10" name="椭圆 9"/>
          <p:cNvSpPr/>
          <p:nvPr/>
        </p:nvSpPr>
        <p:spPr>
          <a:xfrm>
            <a:off x="627380" y="3485515"/>
            <a:ext cx="1085850" cy="10858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1" name="文本框 10"/>
          <p:cNvSpPr txBox="1"/>
          <p:nvPr/>
        </p:nvSpPr>
        <p:spPr>
          <a:xfrm>
            <a:off x="532130" y="3794760"/>
            <a:ext cx="1283970" cy="460375"/>
          </a:xfrm>
          <a:prstGeom prst="rect">
            <a:avLst/>
          </a:prstGeom>
          <a:noFill/>
        </p:spPr>
        <p:txBody>
          <a:bodyPr wrap="square" rtlCol="0">
            <a:spAutoFit/>
          </a:bodyPr>
          <a:p>
            <a:pPr algn="ctr"/>
            <a:r>
              <a:rPr lang="zh-CN" altLang="en-US" sz="1200">
                <a:solidFill>
                  <a:schemeClr val="bg1"/>
                </a:solidFill>
                <a:latin typeface="微软雅黑" panose="020B0503020204020204" pitchFamily="34" charset="-122"/>
                <a:ea typeface="微软雅黑" panose="020B0503020204020204" pitchFamily="34" charset="-122"/>
              </a:rPr>
              <a:t>UV</a:t>
            </a:r>
            <a:r>
              <a:rPr lang="en-US" altLang="zh-CN" sz="1200">
                <a:solidFill>
                  <a:schemeClr val="bg1"/>
                </a:solidFill>
                <a:latin typeface="微软雅黑" panose="020B0503020204020204" pitchFamily="34" charset="-122"/>
                <a:ea typeface="微软雅黑" panose="020B0503020204020204" pitchFamily="34" charset="-122"/>
              </a:rPr>
              <a:t>C</a:t>
            </a:r>
            <a:r>
              <a:rPr lang="zh-CN" altLang="en-US" sz="1200">
                <a:solidFill>
                  <a:schemeClr val="bg1"/>
                </a:solidFill>
                <a:latin typeface="微软雅黑" panose="020B0503020204020204" pitchFamily="34" charset="-122"/>
                <a:ea typeface="微软雅黑" panose="020B0503020204020204" pitchFamily="34" charset="-122"/>
              </a:rPr>
              <a:t> </a:t>
            </a:r>
            <a:endParaRPr lang="zh-CN" altLang="en-US" sz="1200">
              <a:solidFill>
                <a:schemeClr val="bg1"/>
              </a:solidFill>
              <a:latin typeface="微软雅黑" panose="020B0503020204020204" pitchFamily="34" charset="-122"/>
              <a:ea typeface="微软雅黑" panose="020B0503020204020204" pitchFamily="34" charset="-122"/>
            </a:endParaRPr>
          </a:p>
          <a:p>
            <a:pPr algn="ctr"/>
            <a:r>
              <a:rPr lang="zh-CN" altLang="en-US" sz="1200">
                <a:solidFill>
                  <a:schemeClr val="bg1"/>
                </a:solidFill>
                <a:latin typeface="微软雅黑" panose="020B0503020204020204" pitchFamily="34" charset="-122"/>
                <a:ea typeface="微软雅黑" panose="020B0503020204020204" pitchFamily="34" charset="-122"/>
              </a:rPr>
              <a:t>disinfection</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2" name="椭圆 11"/>
          <p:cNvSpPr/>
          <p:nvPr/>
        </p:nvSpPr>
        <p:spPr>
          <a:xfrm>
            <a:off x="1235710" y="1949450"/>
            <a:ext cx="1085850" cy="10858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3" name="文本框 12"/>
          <p:cNvSpPr txBox="1"/>
          <p:nvPr/>
        </p:nvSpPr>
        <p:spPr>
          <a:xfrm>
            <a:off x="1256665" y="2202815"/>
            <a:ext cx="1065530" cy="460375"/>
          </a:xfrm>
          <a:prstGeom prst="rect">
            <a:avLst/>
          </a:prstGeom>
          <a:noFill/>
        </p:spPr>
        <p:txBody>
          <a:bodyPr wrap="square" rtlCol="0">
            <a:spAutoFit/>
          </a:bodyPr>
          <a:p>
            <a:pPr algn="ctr"/>
            <a:r>
              <a:rPr lang="zh-CN" altLang="en-US" sz="1200">
                <a:solidFill>
                  <a:schemeClr val="bg1"/>
                </a:solidFill>
                <a:latin typeface="微软雅黑" panose="020B0503020204020204" pitchFamily="34" charset="-122"/>
                <a:ea typeface="微软雅黑" panose="020B0503020204020204" pitchFamily="34" charset="-122"/>
              </a:rPr>
              <a:t>Friendly to the ground</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4" name="椭圆 13"/>
          <p:cNvSpPr/>
          <p:nvPr/>
        </p:nvSpPr>
        <p:spPr>
          <a:xfrm>
            <a:off x="1378585" y="5271770"/>
            <a:ext cx="1085850" cy="10858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5" name="文本框 14"/>
          <p:cNvSpPr txBox="1"/>
          <p:nvPr/>
        </p:nvSpPr>
        <p:spPr>
          <a:xfrm>
            <a:off x="1349375" y="5610860"/>
            <a:ext cx="1087120" cy="460375"/>
          </a:xfrm>
          <a:prstGeom prst="rect">
            <a:avLst/>
          </a:prstGeom>
          <a:noFill/>
        </p:spPr>
        <p:txBody>
          <a:bodyPr wrap="square" rtlCol="0">
            <a:spAutoFit/>
          </a:bodyPr>
          <a:p>
            <a:pPr algn="ctr"/>
            <a:r>
              <a:rPr lang="zh-CN" altLang="en-US" sz="1200">
                <a:solidFill>
                  <a:schemeClr val="bg1"/>
                </a:solidFill>
                <a:latin typeface="微软雅黑" panose="020B0503020204020204" pitchFamily="34" charset="-122"/>
                <a:ea typeface="微软雅黑" panose="020B0503020204020204" pitchFamily="34" charset="-122"/>
              </a:rPr>
              <a:t>Automatic charging</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6" name="椭圆 15"/>
          <p:cNvSpPr/>
          <p:nvPr/>
        </p:nvSpPr>
        <p:spPr>
          <a:xfrm>
            <a:off x="3003550" y="1212215"/>
            <a:ext cx="1085850" cy="10858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7" name="文本框 16"/>
          <p:cNvSpPr txBox="1"/>
          <p:nvPr/>
        </p:nvSpPr>
        <p:spPr>
          <a:xfrm>
            <a:off x="2967990" y="1494155"/>
            <a:ext cx="1121410" cy="460375"/>
          </a:xfrm>
          <a:prstGeom prst="rect">
            <a:avLst/>
          </a:prstGeom>
          <a:noFill/>
        </p:spPr>
        <p:txBody>
          <a:bodyPr wrap="square" rtlCol="0">
            <a:spAutoFit/>
          </a:bodyPr>
          <a:p>
            <a:pPr algn="ctr"/>
            <a:r>
              <a:rPr lang="zh-CN" altLang="en-US" sz="1200">
                <a:solidFill>
                  <a:schemeClr val="bg1"/>
                </a:solidFill>
                <a:latin typeface="微软雅黑" panose="020B0503020204020204" pitchFamily="34" charset="-122"/>
                <a:ea typeface="微软雅黑" panose="020B0503020204020204" pitchFamily="34" charset="-122"/>
              </a:rPr>
              <a:t>Smart reminder</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8" name="椭圆 17"/>
          <p:cNvSpPr/>
          <p:nvPr/>
        </p:nvSpPr>
        <p:spPr>
          <a:xfrm>
            <a:off x="4668520" y="1671955"/>
            <a:ext cx="1085850" cy="10858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9" name="文本框 18"/>
          <p:cNvSpPr txBox="1"/>
          <p:nvPr/>
        </p:nvSpPr>
        <p:spPr>
          <a:xfrm>
            <a:off x="4754245" y="1971040"/>
            <a:ext cx="933450" cy="460375"/>
          </a:xfrm>
          <a:prstGeom prst="rect">
            <a:avLst/>
          </a:prstGeom>
          <a:noFill/>
        </p:spPr>
        <p:txBody>
          <a:bodyPr wrap="square" rtlCol="0">
            <a:spAutoFit/>
          </a:bodyPr>
          <a:p>
            <a:pPr algn="ctr"/>
            <a:r>
              <a:rPr lang="zh-CN" altLang="en-US" sz="1200">
                <a:solidFill>
                  <a:schemeClr val="bg1"/>
                </a:solidFill>
                <a:latin typeface="微软雅黑" panose="020B0503020204020204" pitchFamily="34" charset="-122"/>
                <a:ea typeface="微软雅黑" panose="020B0503020204020204" pitchFamily="34" charset="-122"/>
              </a:rPr>
              <a:t>Energy saving</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0" name="椭圆 19"/>
          <p:cNvSpPr/>
          <p:nvPr/>
        </p:nvSpPr>
        <p:spPr>
          <a:xfrm>
            <a:off x="3450590" y="5607050"/>
            <a:ext cx="1085850" cy="10858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21" name="文本框 20"/>
          <p:cNvSpPr txBox="1"/>
          <p:nvPr/>
        </p:nvSpPr>
        <p:spPr>
          <a:xfrm>
            <a:off x="3460115" y="5811520"/>
            <a:ext cx="1064895" cy="645160"/>
          </a:xfrm>
          <a:prstGeom prst="rect">
            <a:avLst/>
          </a:prstGeom>
          <a:noFill/>
        </p:spPr>
        <p:txBody>
          <a:bodyPr wrap="square" rtlCol="0">
            <a:spAutoFit/>
          </a:bodyPr>
          <a:p>
            <a:pPr algn="ctr"/>
            <a:r>
              <a:rPr lang="zh-CN" altLang="en-US" sz="1200">
                <a:solidFill>
                  <a:schemeClr val="bg1"/>
                </a:solidFill>
                <a:latin typeface="微软雅黑" panose="020B0503020204020204" pitchFamily="34" charset="-122"/>
                <a:ea typeface="微软雅黑" panose="020B0503020204020204" pitchFamily="34" charset="-122"/>
              </a:rPr>
              <a:t>Automatic obstacle avoidance</a:t>
            </a:r>
            <a:endParaRPr lang="zh-CN" altLang="en-US" sz="12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SC01747-1"/>
          <p:cNvPicPr>
            <a:picLocks noChangeAspect="1"/>
          </p:cNvPicPr>
          <p:nvPr/>
        </p:nvPicPr>
        <p:blipFill>
          <a:blip r:embed="rId1"/>
          <a:srcRect l="16302" r="17426"/>
          <a:stretch>
            <a:fillRect/>
          </a:stretch>
        </p:blipFill>
        <p:spPr>
          <a:xfrm>
            <a:off x="5374640" y="0"/>
            <a:ext cx="6817360" cy="6858000"/>
          </a:xfrm>
          <a:prstGeom prst="rect">
            <a:avLst/>
          </a:prstGeom>
        </p:spPr>
      </p:pic>
      <p:sp>
        <p:nvSpPr>
          <p:cNvPr id="4" name="矩形 3"/>
          <p:cNvSpPr/>
          <p:nvPr/>
        </p:nvSpPr>
        <p:spPr>
          <a:xfrm>
            <a:off x="417195" y="1223010"/>
            <a:ext cx="8156575" cy="5258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稻壳儿小白白(http://dwz.cn/Wu2UP)"/>
          <p:cNvSpPr/>
          <p:nvPr/>
        </p:nvSpPr>
        <p:spPr bwMode="auto">
          <a:xfrm>
            <a:off x="901337" y="3910033"/>
            <a:ext cx="509588" cy="511175"/>
          </a:xfrm>
          <a:custGeom>
            <a:avLst/>
            <a:gdLst>
              <a:gd name="T0" fmla="*/ 2147483646 w 634"/>
              <a:gd name="T1" fmla="*/ 2147483646 h 634"/>
              <a:gd name="T2" fmla="*/ 2147483646 w 634"/>
              <a:gd name="T3" fmla="*/ 2147483646 h 634"/>
              <a:gd name="T4" fmla="*/ 2147483646 w 634"/>
              <a:gd name="T5" fmla="*/ 2147483646 h 634"/>
              <a:gd name="T6" fmla="*/ 2147483646 w 634"/>
              <a:gd name="T7" fmla="*/ 2147483646 h 634"/>
              <a:gd name="T8" fmla="*/ 2147483646 w 634"/>
              <a:gd name="T9" fmla="*/ 2147483646 h 634"/>
              <a:gd name="T10" fmla="*/ 2147483646 w 634"/>
              <a:gd name="T11" fmla="*/ 2147483646 h 634"/>
              <a:gd name="T12" fmla="*/ 2147483646 w 634"/>
              <a:gd name="T13" fmla="*/ 2147483646 h 634"/>
              <a:gd name="T14" fmla="*/ 2147483646 w 634"/>
              <a:gd name="T15" fmla="*/ 2147483646 h 634"/>
              <a:gd name="T16" fmla="*/ 2147483646 w 634"/>
              <a:gd name="T17" fmla="*/ 2147483646 h 634"/>
              <a:gd name="T18" fmla="*/ 2147483646 w 634"/>
              <a:gd name="T19" fmla="*/ 2147483646 h 634"/>
              <a:gd name="T20" fmla="*/ 2147483646 w 634"/>
              <a:gd name="T21" fmla="*/ 2147483646 h 634"/>
              <a:gd name="T22" fmla="*/ 2147483646 w 634"/>
              <a:gd name="T23" fmla="*/ 2147483646 h 634"/>
              <a:gd name="T24" fmla="*/ 2147483646 w 634"/>
              <a:gd name="T25" fmla="*/ 2147483646 h 634"/>
              <a:gd name="T26" fmla="*/ 2147483646 w 634"/>
              <a:gd name="T27" fmla="*/ 2147483646 h 634"/>
              <a:gd name="T28" fmla="*/ 2147483646 w 634"/>
              <a:gd name="T29" fmla="*/ 2147483646 h 634"/>
              <a:gd name="T30" fmla="*/ 2147483646 w 634"/>
              <a:gd name="T31" fmla="*/ 2147483646 h 634"/>
              <a:gd name="T32" fmla="*/ 2147483646 w 634"/>
              <a:gd name="T33" fmla="*/ 2147483646 h 634"/>
              <a:gd name="T34" fmla="*/ 2147483646 w 634"/>
              <a:gd name="T35" fmla="*/ 2147483646 h 634"/>
              <a:gd name="T36" fmla="*/ 2147483646 w 634"/>
              <a:gd name="T37" fmla="*/ 2147483646 h 634"/>
              <a:gd name="T38" fmla="*/ 2147483646 w 634"/>
              <a:gd name="T39" fmla="*/ 2147483646 h 634"/>
              <a:gd name="T40" fmla="*/ 2147483646 w 634"/>
              <a:gd name="T41" fmla="*/ 2147483646 h 634"/>
              <a:gd name="T42" fmla="*/ 2147483646 w 634"/>
              <a:gd name="T43" fmla="*/ 2147483646 h 634"/>
              <a:gd name="T44" fmla="*/ 2147483646 w 634"/>
              <a:gd name="T45" fmla="*/ 2147483646 h 634"/>
              <a:gd name="T46" fmla="*/ 2147483646 w 634"/>
              <a:gd name="T47" fmla="*/ 2147483646 h 634"/>
              <a:gd name="T48" fmla="*/ 0 w 634"/>
              <a:gd name="T49" fmla="*/ 0 h 634"/>
              <a:gd name="T50" fmla="*/ 0 w 634"/>
              <a:gd name="T51" fmla="*/ 0 h 634"/>
              <a:gd name="T52" fmla="*/ 0 w 634"/>
              <a:gd name="T53" fmla="*/ 2147483646 h 634"/>
              <a:gd name="T54" fmla="*/ 2147483646 w 634"/>
              <a:gd name="T55" fmla="*/ 2147483646 h 634"/>
              <a:gd name="T56" fmla="*/ 2147483646 w 634"/>
              <a:gd name="T57" fmla="*/ 2147483646 h 634"/>
              <a:gd name="T58" fmla="*/ 2147483646 w 634"/>
              <a:gd name="T59" fmla="*/ 2147483646 h 634"/>
              <a:gd name="T60" fmla="*/ 2147483646 w 634"/>
              <a:gd name="T61" fmla="*/ 2147483646 h 634"/>
              <a:gd name="T62" fmla="*/ 2147483646 w 634"/>
              <a:gd name="T63" fmla="*/ 2147483646 h 634"/>
              <a:gd name="T64" fmla="*/ 2147483646 w 634"/>
              <a:gd name="T65" fmla="*/ 2147483646 h 634"/>
              <a:gd name="T66" fmla="*/ 2147483646 w 634"/>
              <a:gd name="T67" fmla="*/ 2147483646 h 634"/>
              <a:gd name="T68" fmla="*/ 2147483646 w 634"/>
              <a:gd name="T69" fmla="*/ 2147483646 h 634"/>
              <a:gd name="T70" fmla="*/ 2147483646 w 634"/>
              <a:gd name="T71" fmla="*/ 2147483646 h 634"/>
              <a:gd name="T72" fmla="*/ 2147483646 w 634"/>
              <a:gd name="T73" fmla="*/ 2147483646 h 634"/>
              <a:gd name="T74" fmla="*/ 2147483646 w 634"/>
              <a:gd name="T75" fmla="*/ 2147483646 h 634"/>
              <a:gd name="T76" fmla="*/ 2147483646 w 634"/>
              <a:gd name="T77" fmla="*/ 2147483646 h 634"/>
              <a:gd name="T78" fmla="*/ 2147483646 w 634"/>
              <a:gd name="T79" fmla="*/ 2147483646 h 634"/>
              <a:gd name="T80" fmla="*/ 2147483646 w 634"/>
              <a:gd name="T81" fmla="*/ 2147483646 h 634"/>
              <a:gd name="T82" fmla="*/ 2147483646 w 634"/>
              <a:gd name="T83" fmla="*/ 2147483646 h 634"/>
              <a:gd name="T84" fmla="*/ 2147483646 w 634"/>
              <a:gd name="T85" fmla="*/ 0 h 634"/>
              <a:gd name="T86" fmla="*/ 0 w 634"/>
              <a:gd name="T87" fmla="*/ 0 h 634"/>
              <a:gd name="T88" fmla="*/ 2147483646 w 634"/>
              <a:gd name="T89" fmla="*/ 2147483646 h 634"/>
              <a:gd name="T90" fmla="*/ 2147483646 w 634"/>
              <a:gd name="T91" fmla="*/ 2147483646 h 634"/>
              <a:gd name="T92" fmla="*/ 2147483646 w 634"/>
              <a:gd name="T93" fmla="*/ 2147483646 h 634"/>
              <a:gd name="T94" fmla="*/ 2147483646 w 634"/>
              <a:gd name="T95" fmla="*/ 2147483646 h 634"/>
              <a:gd name="T96" fmla="*/ 2147483646 w 634"/>
              <a:gd name="T97" fmla="*/ 2147483646 h 634"/>
              <a:gd name="T98" fmla="*/ 2147483646 w 634"/>
              <a:gd name="T99" fmla="*/ 2147483646 h 634"/>
              <a:gd name="T100" fmla="*/ 2147483646 w 634"/>
              <a:gd name="T101" fmla="*/ 2147483646 h 634"/>
              <a:gd name="T102" fmla="*/ 2147483646 w 634"/>
              <a:gd name="T103" fmla="*/ 2147483646 h 6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634">
                <a:moveTo>
                  <a:pt x="309" y="398"/>
                </a:moveTo>
                <a:lnTo>
                  <a:pt x="309" y="398"/>
                </a:lnTo>
                <a:cubicBezTo>
                  <a:pt x="324" y="398"/>
                  <a:pt x="338" y="383"/>
                  <a:pt x="338" y="368"/>
                </a:cubicBezTo>
                <a:cubicBezTo>
                  <a:pt x="338" y="132"/>
                  <a:pt x="338" y="132"/>
                  <a:pt x="338" y="132"/>
                </a:cubicBezTo>
                <a:cubicBezTo>
                  <a:pt x="338" y="132"/>
                  <a:pt x="324" y="118"/>
                  <a:pt x="309" y="118"/>
                </a:cubicBezTo>
                <a:lnTo>
                  <a:pt x="294" y="132"/>
                </a:lnTo>
                <a:cubicBezTo>
                  <a:pt x="294" y="368"/>
                  <a:pt x="294" y="368"/>
                  <a:pt x="294" y="368"/>
                </a:cubicBezTo>
                <a:cubicBezTo>
                  <a:pt x="294" y="383"/>
                  <a:pt x="309" y="398"/>
                  <a:pt x="309" y="398"/>
                </a:cubicBezTo>
                <a:close/>
                <a:moveTo>
                  <a:pt x="426" y="398"/>
                </a:moveTo>
                <a:lnTo>
                  <a:pt x="426" y="398"/>
                </a:lnTo>
                <a:cubicBezTo>
                  <a:pt x="442" y="398"/>
                  <a:pt x="456" y="383"/>
                  <a:pt x="456" y="368"/>
                </a:cubicBezTo>
                <a:cubicBezTo>
                  <a:pt x="456" y="191"/>
                  <a:pt x="456" y="191"/>
                  <a:pt x="456" y="191"/>
                </a:cubicBezTo>
                <a:cubicBezTo>
                  <a:pt x="456" y="191"/>
                  <a:pt x="442" y="177"/>
                  <a:pt x="426" y="177"/>
                </a:cubicBezTo>
                <a:lnTo>
                  <a:pt x="412" y="191"/>
                </a:lnTo>
                <a:cubicBezTo>
                  <a:pt x="412" y="368"/>
                  <a:pt x="412" y="368"/>
                  <a:pt x="412" y="368"/>
                </a:cubicBezTo>
                <a:cubicBezTo>
                  <a:pt x="412" y="383"/>
                  <a:pt x="426" y="398"/>
                  <a:pt x="426" y="398"/>
                </a:cubicBezTo>
                <a:close/>
                <a:moveTo>
                  <a:pt x="191" y="398"/>
                </a:moveTo>
                <a:lnTo>
                  <a:pt x="191" y="398"/>
                </a:lnTo>
                <a:cubicBezTo>
                  <a:pt x="206" y="398"/>
                  <a:pt x="221" y="383"/>
                  <a:pt x="221" y="368"/>
                </a:cubicBezTo>
                <a:cubicBezTo>
                  <a:pt x="221" y="294"/>
                  <a:pt x="221" y="294"/>
                  <a:pt x="221" y="294"/>
                </a:cubicBezTo>
                <a:cubicBezTo>
                  <a:pt x="221" y="280"/>
                  <a:pt x="206" y="280"/>
                  <a:pt x="191" y="280"/>
                </a:cubicBezTo>
                <a:cubicBezTo>
                  <a:pt x="191" y="280"/>
                  <a:pt x="176" y="280"/>
                  <a:pt x="176" y="294"/>
                </a:cubicBezTo>
                <a:cubicBezTo>
                  <a:pt x="176" y="368"/>
                  <a:pt x="176" y="368"/>
                  <a:pt x="176" y="368"/>
                </a:cubicBezTo>
                <a:cubicBezTo>
                  <a:pt x="176" y="383"/>
                  <a:pt x="191" y="398"/>
                  <a:pt x="191" y="398"/>
                </a:cubicBezTo>
                <a:close/>
                <a:moveTo>
                  <a:pt x="0" y="0"/>
                </a:moveTo>
                <a:lnTo>
                  <a:pt x="0" y="0"/>
                </a:lnTo>
                <a:cubicBezTo>
                  <a:pt x="0" y="44"/>
                  <a:pt x="0" y="44"/>
                  <a:pt x="0" y="44"/>
                </a:cubicBezTo>
                <a:cubicBezTo>
                  <a:pt x="44" y="44"/>
                  <a:pt x="44" y="44"/>
                  <a:pt x="44" y="44"/>
                </a:cubicBezTo>
                <a:cubicBezTo>
                  <a:pt x="44" y="73"/>
                  <a:pt x="44" y="412"/>
                  <a:pt x="44" y="412"/>
                </a:cubicBezTo>
                <a:cubicBezTo>
                  <a:pt x="44" y="456"/>
                  <a:pt x="73" y="486"/>
                  <a:pt x="117" y="486"/>
                </a:cubicBezTo>
                <a:cubicBezTo>
                  <a:pt x="235" y="486"/>
                  <a:pt x="235" y="486"/>
                  <a:pt x="235" y="486"/>
                </a:cubicBezTo>
                <a:cubicBezTo>
                  <a:pt x="162" y="633"/>
                  <a:pt x="162" y="633"/>
                  <a:pt x="162" y="633"/>
                </a:cubicBezTo>
                <a:cubicBezTo>
                  <a:pt x="221" y="633"/>
                  <a:pt x="221" y="633"/>
                  <a:pt x="221" y="633"/>
                </a:cubicBezTo>
                <a:cubicBezTo>
                  <a:pt x="294" y="486"/>
                  <a:pt x="294" y="486"/>
                  <a:pt x="294" y="486"/>
                </a:cubicBezTo>
                <a:cubicBezTo>
                  <a:pt x="338" y="486"/>
                  <a:pt x="338" y="486"/>
                  <a:pt x="338" y="486"/>
                </a:cubicBezTo>
                <a:cubicBezTo>
                  <a:pt x="412" y="633"/>
                  <a:pt x="412" y="633"/>
                  <a:pt x="412" y="633"/>
                </a:cubicBezTo>
                <a:cubicBezTo>
                  <a:pt x="471" y="633"/>
                  <a:pt x="471" y="633"/>
                  <a:pt x="471" y="633"/>
                </a:cubicBezTo>
                <a:cubicBezTo>
                  <a:pt x="397" y="486"/>
                  <a:pt x="397" y="486"/>
                  <a:pt x="397" y="486"/>
                </a:cubicBezTo>
                <a:cubicBezTo>
                  <a:pt x="515" y="486"/>
                  <a:pt x="515" y="486"/>
                  <a:pt x="515" y="486"/>
                </a:cubicBezTo>
                <a:cubicBezTo>
                  <a:pt x="559" y="486"/>
                  <a:pt x="588" y="456"/>
                  <a:pt x="588" y="412"/>
                </a:cubicBezTo>
                <a:cubicBezTo>
                  <a:pt x="588" y="412"/>
                  <a:pt x="588" y="73"/>
                  <a:pt x="588" y="44"/>
                </a:cubicBezTo>
                <a:cubicBezTo>
                  <a:pt x="633" y="44"/>
                  <a:pt x="633" y="44"/>
                  <a:pt x="633" y="44"/>
                </a:cubicBezTo>
                <a:cubicBezTo>
                  <a:pt x="633" y="0"/>
                  <a:pt x="633" y="0"/>
                  <a:pt x="633" y="0"/>
                </a:cubicBezTo>
                <a:lnTo>
                  <a:pt x="0" y="0"/>
                </a:lnTo>
                <a:close/>
                <a:moveTo>
                  <a:pt x="544" y="412"/>
                </a:moveTo>
                <a:lnTo>
                  <a:pt x="544" y="412"/>
                </a:lnTo>
                <a:cubicBezTo>
                  <a:pt x="544" y="442"/>
                  <a:pt x="530" y="456"/>
                  <a:pt x="515" y="456"/>
                </a:cubicBezTo>
                <a:cubicBezTo>
                  <a:pt x="117" y="456"/>
                  <a:pt x="117" y="456"/>
                  <a:pt x="117" y="456"/>
                </a:cubicBezTo>
                <a:cubicBezTo>
                  <a:pt x="88" y="456"/>
                  <a:pt x="73" y="442"/>
                  <a:pt x="73" y="412"/>
                </a:cubicBezTo>
                <a:cubicBezTo>
                  <a:pt x="73" y="412"/>
                  <a:pt x="73" y="59"/>
                  <a:pt x="73" y="44"/>
                </a:cubicBezTo>
                <a:cubicBezTo>
                  <a:pt x="544" y="44"/>
                  <a:pt x="544" y="44"/>
                  <a:pt x="544" y="44"/>
                </a:cubicBezTo>
                <a:cubicBezTo>
                  <a:pt x="544" y="73"/>
                  <a:pt x="544" y="412"/>
                  <a:pt x="544" y="412"/>
                </a:cubicBezTo>
                <a:close/>
              </a:path>
            </a:pathLst>
          </a:custGeom>
          <a:solidFill>
            <a:srgbClr val="1D5787"/>
          </a:solidFill>
          <a:ln>
            <a:noFill/>
          </a:ln>
        </p:spPr>
        <p:txBody>
          <a:bodyPr wrap="none" lIns="121908" tIns="60955" rIns="121908" bIns="60955" anchor="ctr"/>
          <a:lstStyle/>
          <a:p>
            <a:endParaRPr lang="zh-CN" altLang="en-US">
              <a:latin typeface="微软雅黑" panose="020B0503020204020204" pitchFamily="34" charset="-122"/>
              <a:ea typeface="微软雅黑" panose="020B0503020204020204" pitchFamily="34" charset="-122"/>
            </a:endParaRPr>
          </a:p>
        </p:txBody>
      </p:sp>
      <p:sp>
        <p:nvSpPr>
          <p:cNvPr id="11" name="文本框 10"/>
          <p:cNvSpPr txBox="1"/>
          <p:nvPr/>
        </p:nvSpPr>
        <p:spPr>
          <a:xfrm>
            <a:off x="587375" y="2257240"/>
            <a:ext cx="2524760" cy="306705"/>
          </a:xfrm>
          <a:prstGeom prst="rect">
            <a:avLst/>
          </a:prstGeom>
          <a:noFill/>
        </p:spPr>
        <p:txBody>
          <a:bodyPr wrap="square" rtlCol="0">
            <a:spAutoFit/>
          </a:bodyPr>
          <a:lstStyle/>
          <a:p>
            <a:r>
              <a:rPr lang="en-US" altLang="zh-CN" sz="1400" b="1" cap="all" dirty="0">
                <a:solidFill>
                  <a:schemeClr val="tx1"/>
                </a:solidFill>
                <a:uFillTx/>
                <a:latin typeface="微软雅黑" panose="020B0503020204020204" pitchFamily="34" charset="-122"/>
                <a:ea typeface="微软雅黑" panose="020B0503020204020204" pitchFamily="34" charset="-122"/>
                <a:cs typeface="Verdana" panose="020B0604030504040204" pitchFamily="34" charset="0"/>
              </a:rPr>
              <a:t>“</a:t>
            </a:r>
            <a:r>
              <a:rPr lang="zh-CN" altLang="en-US" sz="1400" b="1" cap="all" dirty="0">
                <a:solidFill>
                  <a:schemeClr val="tx1"/>
                </a:solidFill>
                <a:uFillTx/>
                <a:latin typeface="微软雅黑" panose="020B0503020204020204" pitchFamily="34" charset="-122"/>
                <a:ea typeface="微软雅黑" panose="020B0503020204020204" pitchFamily="34" charset="-122"/>
                <a:cs typeface="Verdana" panose="020B0604030504040204" pitchFamily="34" charset="0"/>
              </a:rPr>
              <a:t>弓</a:t>
            </a:r>
            <a:r>
              <a:rPr lang="en-US" altLang="zh-CN" sz="1400" b="1" cap="all" dirty="0">
                <a:solidFill>
                  <a:schemeClr val="tx1"/>
                </a:solidFill>
                <a:uFillTx/>
                <a:latin typeface="微软雅黑" panose="020B0503020204020204" pitchFamily="34" charset="-122"/>
                <a:ea typeface="微软雅黑" panose="020B0503020204020204" pitchFamily="34" charset="-122"/>
                <a:cs typeface="Verdana" panose="020B0604030504040204" pitchFamily="34" charset="0"/>
              </a:rPr>
              <a:t>”</a:t>
            </a:r>
            <a:r>
              <a:rPr lang="zh-CN" altLang="en-US" sz="1400" b="1" cap="all" dirty="0">
                <a:solidFill>
                  <a:schemeClr val="tx1"/>
                </a:solidFill>
                <a:uFillTx/>
                <a:latin typeface="微软雅黑" panose="020B0503020204020204" pitchFamily="34" charset="-122"/>
                <a:ea typeface="微软雅黑" panose="020B0503020204020204" pitchFamily="34" charset="-122"/>
                <a:cs typeface="Verdana" panose="020B0604030504040204" pitchFamily="34" charset="0"/>
              </a:rPr>
              <a:t>Walking path</a:t>
            </a:r>
            <a:endParaRPr lang="zh-CN" altLang="en-US" sz="1400" b="1" cap="all" dirty="0">
              <a:solidFill>
                <a:schemeClr val="tx1"/>
              </a:solidFill>
              <a:uFillTx/>
              <a:latin typeface="微软雅黑" panose="020B0503020204020204" pitchFamily="34" charset="-122"/>
              <a:ea typeface="微软雅黑" panose="020B0503020204020204" pitchFamily="34" charset="-122"/>
              <a:cs typeface="Verdana" panose="020B0604030504040204" pitchFamily="34" charset="0"/>
            </a:endParaRPr>
          </a:p>
        </p:txBody>
      </p:sp>
      <p:sp>
        <p:nvSpPr>
          <p:cNvPr id="12" name="文本框 11"/>
          <p:cNvSpPr txBox="1"/>
          <p:nvPr/>
        </p:nvSpPr>
        <p:spPr>
          <a:xfrm>
            <a:off x="3266440" y="2257240"/>
            <a:ext cx="2650490" cy="521970"/>
          </a:xfrm>
          <a:prstGeom prst="rect">
            <a:avLst/>
          </a:prstGeom>
          <a:noFill/>
        </p:spPr>
        <p:txBody>
          <a:bodyPr wrap="square" rtlCol="0">
            <a:spAutoFit/>
          </a:bodyPr>
          <a:lstStyle/>
          <a:p>
            <a:r>
              <a:rPr lang="zh-CN" altLang="en-US" sz="1400" b="1" cap="all" dirty="0">
                <a:latin typeface="微软雅黑" panose="020B0503020204020204" pitchFamily="34" charset="-122"/>
                <a:ea typeface="微软雅黑" panose="020B0503020204020204" pitchFamily="34" charset="-122"/>
                <a:cs typeface="Verdana" panose="020B0604030504040204" pitchFamily="34" charset="0"/>
              </a:rPr>
              <a:t>Intelligent obstacle avoidance</a:t>
            </a:r>
            <a:endParaRPr lang="zh-CN" altLang="en-US" sz="1400" b="1" cap="all"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13" name="文本框 12"/>
          <p:cNvSpPr txBox="1"/>
          <p:nvPr/>
        </p:nvSpPr>
        <p:spPr>
          <a:xfrm>
            <a:off x="791845" y="4527550"/>
            <a:ext cx="2566670" cy="521970"/>
          </a:xfrm>
          <a:prstGeom prst="rect">
            <a:avLst/>
          </a:prstGeom>
          <a:noFill/>
        </p:spPr>
        <p:txBody>
          <a:bodyPr wrap="square" rtlCol="0">
            <a:spAutoFit/>
          </a:bodyPr>
          <a:lstStyle/>
          <a:p>
            <a:r>
              <a:rPr lang="zh-CN" altLang="en-US" sz="1400" b="1" cap="all" dirty="0">
                <a:latin typeface="微软雅黑" panose="020B0503020204020204" pitchFamily="34" charset="-122"/>
                <a:ea typeface="微软雅黑" panose="020B0503020204020204" pitchFamily="34" charset="-122"/>
                <a:cs typeface="Verdana" panose="020B0604030504040204" pitchFamily="34" charset="0"/>
              </a:rPr>
              <a:t>Remote intelligent control</a:t>
            </a:r>
            <a:endParaRPr lang="zh-CN" altLang="en-US" sz="1400" b="1" cap="all"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14" name="文本框 13"/>
          <p:cNvSpPr txBox="1"/>
          <p:nvPr/>
        </p:nvSpPr>
        <p:spPr>
          <a:xfrm>
            <a:off x="3266440" y="4527550"/>
            <a:ext cx="2651125" cy="521970"/>
          </a:xfrm>
          <a:prstGeom prst="rect">
            <a:avLst/>
          </a:prstGeom>
          <a:noFill/>
        </p:spPr>
        <p:txBody>
          <a:bodyPr wrap="square" rtlCol="0">
            <a:spAutoFit/>
          </a:bodyPr>
          <a:lstStyle/>
          <a:p>
            <a:r>
              <a:rPr lang="zh-CN" altLang="en-US" sz="1400" b="1" cap="all" dirty="0">
                <a:latin typeface="微软雅黑" panose="020B0503020204020204" pitchFamily="34" charset="-122"/>
                <a:ea typeface="微软雅黑" panose="020B0503020204020204" pitchFamily="34" charset="-122"/>
                <a:cs typeface="Verdana" panose="020B0604030504040204" pitchFamily="34" charset="0"/>
              </a:rPr>
              <a:t>Automatic return to charging</a:t>
            </a:r>
            <a:endParaRPr lang="zh-CN" altLang="en-US" sz="1400" b="1" cap="all"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15" name="文本框 14"/>
          <p:cNvSpPr txBox="1"/>
          <p:nvPr/>
        </p:nvSpPr>
        <p:spPr>
          <a:xfrm>
            <a:off x="749935" y="2754630"/>
            <a:ext cx="2516505" cy="460375"/>
          </a:xfrm>
          <a:prstGeom prst="rect">
            <a:avLst/>
          </a:prstGeom>
          <a:noFill/>
        </p:spPr>
        <p:txBody>
          <a:bodyPr wrap="square" rtlCol="0">
            <a:spAutoFit/>
          </a:bodyPr>
          <a:lstStyle/>
          <a:p>
            <a:pPr eaLnBrk="0" latinLnBrk="1">
              <a:lnSpc>
                <a:spcPct val="100000"/>
              </a:lnSpc>
            </a:pPr>
            <a:r>
              <a:rPr sz="1200">
                <a:latin typeface="微软雅黑" panose="020B0503020204020204" pitchFamily="34" charset="-122"/>
                <a:ea typeface="微软雅黑" panose="020B0503020204020204" pitchFamily="34" charset="-122"/>
                <a:cs typeface="Arial Unicode MS" panose="020B0604020202020204" pitchFamily="34" charset="-122"/>
              </a:rPr>
              <a:t>Use optimized algorithms to </a:t>
            </a:r>
            <a:endParaRPr sz="1200">
              <a:latin typeface="微软雅黑" panose="020B0503020204020204" pitchFamily="34" charset="-122"/>
              <a:ea typeface="微软雅黑" panose="020B0503020204020204" pitchFamily="34" charset="-122"/>
              <a:cs typeface="Arial Unicode MS" panose="020B0604020202020204" pitchFamily="34" charset="-122"/>
            </a:endParaRPr>
          </a:p>
          <a:p>
            <a:pPr eaLnBrk="0" latinLnBrk="1">
              <a:lnSpc>
                <a:spcPct val="100000"/>
              </a:lnSpc>
            </a:pPr>
            <a:r>
              <a:rPr sz="1200">
                <a:latin typeface="微软雅黑" panose="020B0503020204020204" pitchFamily="34" charset="-122"/>
                <a:ea typeface="微软雅黑" panose="020B0503020204020204" pitchFamily="34" charset="-122"/>
                <a:cs typeface="Arial Unicode MS" panose="020B0604020202020204" pitchFamily="34" charset="-122"/>
              </a:rPr>
              <a:t>achieve clean and full coverage</a:t>
            </a:r>
            <a:endParaRPr sz="1200">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6" name="文本框 15"/>
          <p:cNvSpPr txBox="1"/>
          <p:nvPr/>
        </p:nvSpPr>
        <p:spPr>
          <a:xfrm>
            <a:off x="3266288" y="2754607"/>
            <a:ext cx="2362888" cy="829945"/>
          </a:xfrm>
          <a:prstGeom prst="rect">
            <a:avLst/>
          </a:prstGeom>
          <a:noFill/>
        </p:spPr>
        <p:txBody>
          <a:bodyPr wrap="square" rtlCol="0">
            <a:spAutoFit/>
          </a:bodyPr>
          <a:lstStyle/>
          <a:p>
            <a:pPr eaLnBrk="0" latinLnBrk="1">
              <a:lnSpc>
                <a:spcPct val="100000"/>
              </a:lnSpc>
            </a:pPr>
            <a:r>
              <a:rPr sz="1200">
                <a:latin typeface="微软雅黑" panose="020B0503020204020204" pitchFamily="34" charset="-122"/>
                <a:ea typeface="微软雅黑" panose="020B0503020204020204" pitchFamily="34" charset="-122"/>
                <a:cs typeface="微软雅黑" panose="020B0503020204020204" pitchFamily="34" charset="-122"/>
              </a:rPr>
              <a:t>3D camera, lidar, optocoupler anti-collision system, </a:t>
            </a:r>
            <a:endParaRPr sz="1200">
              <a:latin typeface="微软雅黑" panose="020B0503020204020204" pitchFamily="34" charset="-122"/>
              <a:ea typeface="微软雅黑" panose="020B0503020204020204" pitchFamily="34" charset="-122"/>
              <a:cs typeface="微软雅黑" panose="020B0503020204020204" pitchFamily="34" charset="-122"/>
            </a:endParaRPr>
          </a:p>
          <a:p>
            <a:pPr eaLnBrk="0" latinLnBrk="1">
              <a:lnSpc>
                <a:spcPct val="100000"/>
              </a:lnSpc>
            </a:pPr>
            <a:r>
              <a:rPr sz="1200">
                <a:latin typeface="微软雅黑" panose="020B0503020204020204" pitchFamily="34" charset="-122"/>
                <a:ea typeface="微软雅黑" panose="020B0503020204020204" pitchFamily="34" charset="-122"/>
                <a:cs typeface="微软雅黑" panose="020B0503020204020204" pitchFamily="34" charset="-122"/>
              </a:rPr>
              <a:t>multiple anti-collision design, stable and safe operation</a:t>
            </a:r>
            <a:endParaRPr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框 16"/>
          <p:cNvSpPr txBox="1"/>
          <p:nvPr/>
        </p:nvSpPr>
        <p:spPr>
          <a:xfrm>
            <a:off x="781685" y="5116830"/>
            <a:ext cx="2484755" cy="1014730"/>
          </a:xfrm>
          <a:prstGeom prst="rect">
            <a:avLst/>
          </a:prstGeom>
          <a:noFill/>
        </p:spPr>
        <p:txBody>
          <a:bodyPr wrap="square" rtlCol="0">
            <a:spAutoFit/>
          </a:bodyPr>
          <a:lstStyle/>
          <a:p>
            <a:pPr eaLnBrk="0" latinLnBrk="1">
              <a:lnSpc>
                <a:spcPct val="100000"/>
              </a:lnSpc>
            </a:pPr>
            <a:r>
              <a:rPr sz="1200">
                <a:latin typeface="微软雅黑" panose="020B0503020204020204" pitchFamily="34" charset="-122"/>
                <a:ea typeface="微软雅黑" panose="020B0503020204020204" pitchFamily="34" charset="-122"/>
                <a:cs typeface="Arial Unicode MS" panose="020B0604020202020204" pitchFamily="34" charset="-122"/>
                <a:sym typeface="+mn-ea"/>
              </a:rPr>
              <a:t>Unique cloud service platform, remote assistance to build </a:t>
            </a:r>
            <a:endParaRPr sz="1200">
              <a:latin typeface="微软雅黑" panose="020B0503020204020204" pitchFamily="34" charset="-122"/>
              <a:ea typeface="微软雅黑" panose="020B0503020204020204" pitchFamily="34" charset="-122"/>
              <a:cs typeface="Arial Unicode MS" panose="020B0604020202020204" pitchFamily="34" charset="-122"/>
              <a:sym typeface="+mn-ea"/>
            </a:endParaRPr>
          </a:p>
          <a:p>
            <a:pPr eaLnBrk="0" latinLnBrk="1">
              <a:lnSpc>
                <a:spcPct val="100000"/>
              </a:lnSpc>
            </a:pPr>
            <a:r>
              <a:rPr sz="1200">
                <a:latin typeface="微软雅黑" panose="020B0503020204020204" pitchFamily="34" charset="-122"/>
                <a:ea typeface="微软雅黑" panose="020B0503020204020204" pitchFamily="34" charset="-122"/>
                <a:cs typeface="Arial Unicode MS" panose="020B0604020202020204" pitchFamily="34" charset="-122"/>
                <a:sym typeface="+mn-ea"/>
              </a:rPr>
              <a:t>navigation maps, remote </a:t>
            </a:r>
            <a:endParaRPr sz="1200">
              <a:latin typeface="微软雅黑" panose="020B0503020204020204" pitchFamily="34" charset="-122"/>
              <a:ea typeface="微软雅黑" panose="020B0503020204020204" pitchFamily="34" charset="-122"/>
              <a:cs typeface="Arial Unicode MS" panose="020B0604020202020204" pitchFamily="34" charset="-122"/>
              <a:sym typeface="+mn-ea"/>
            </a:endParaRPr>
          </a:p>
          <a:p>
            <a:pPr eaLnBrk="0" latinLnBrk="1">
              <a:lnSpc>
                <a:spcPct val="100000"/>
              </a:lnSpc>
            </a:pPr>
            <a:r>
              <a:rPr sz="1200">
                <a:latin typeface="微软雅黑" panose="020B0503020204020204" pitchFamily="34" charset="-122"/>
                <a:ea typeface="微软雅黑" panose="020B0503020204020204" pitchFamily="34" charset="-122"/>
                <a:cs typeface="Arial Unicode MS" panose="020B0604020202020204" pitchFamily="34" charset="-122"/>
                <a:sym typeface="+mn-ea"/>
              </a:rPr>
              <a:t>viewing of machine operating data</a:t>
            </a:r>
            <a:endParaRPr sz="1200">
              <a:latin typeface="微软雅黑" panose="020B0503020204020204" pitchFamily="34" charset="-122"/>
              <a:ea typeface="微软雅黑" panose="020B0503020204020204" pitchFamily="34" charset="-122"/>
              <a:cs typeface="Arial Unicode MS" panose="020B0604020202020204" pitchFamily="34" charset="-122"/>
              <a:sym typeface="+mn-ea"/>
            </a:endParaRPr>
          </a:p>
        </p:txBody>
      </p:sp>
      <p:sp>
        <p:nvSpPr>
          <p:cNvPr id="18" name="文本框 17"/>
          <p:cNvSpPr txBox="1"/>
          <p:nvPr/>
        </p:nvSpPr>
        <p:spPr>
          <a:xfrm>
            <a:off x="3266288" y="5116830"/>
            <a:ext cx="2362888" cy="829945"/>
          </a:xfrm>
          <a:prstGeom prst="rect">
            <a:avLst/>
          </a:prstGeom>
          <a:noFill/>
        </p:spPr>
        <p:txBody>
          <a:bodyPr wrap="square" rtlCol="0">
            <a:spAutoFit/>
          </a:bodyPr>
          <a:lstStyle/>
          <a:p>
            <a:pPr eaLnBrk="0" latinLnBrk="1">
              <a:lnSpc>
                <a:spcPct val="100000"/>
              </a:lnSpc>
            </a:pPr>
            <a:r>
              <a:rPr lang="zh-CN" sz="1200">
                <a:latin typeface="微软雅黑" panose="020B0503020204020204" pitchFamily="34" charset="-122"/>
                <a:ea typeface="微软雅黑" panose="020B0503020204020204" pitchFamily="34" charset="-122"/>
                <a:cs typeface="Arial Unicode MS" panose="020B0604020202020204" pitchFamily="34" charset="-122"/>
                <a:sym typeface="+mn-ea"/>
              </a:rPr>
              <a:t>Low battery automatically </a:t>
            </a:r>
            <a:endParaRPr lang="zh-CN" sz="1200">
              <a:latin typeface="微软雅黑" panose="020B0503020204020204" pitchFamily="34" charset="-122"/>
              <a:ea typeface="微软雅黑" panose="020B0503020204020204" pitchFamily="34" charset="-122"/>
              <a:cs typeface="Arial Unicode MS" panose="020B0604020202020204" pitchFamily="34" charset="-122"/>
              <a:sym typeface="+mn-ea"/>
            </a:endParaRPr>
          </a:p>
          <a:p>
            <a:pPr eaLnBrk="0" latinLnBrk="1">
              <a:lnSpc>
                <a:spcPct val="100000"/>
              </a:lnSpc>
            </a:pPr>
            <a:r>
              <a:rPr lang="zh-CN" sz="1200">
                <a:latin typeface="微软雅黑" panose="020B0503020204020204" pitchFamily="34" charset="-122"/>
                <a:ea typeface="微软雅黑" panose="020B0503020204020204" pitchFamily="34" charset="-122"/>
                <a:cs typeface="Arial Unicode MS" panose="020B0604020202020204" pitchFamily="34" charset="-122"/>
                <a:sym typeface="+mn-ea"/>
              </a:rPr>
              <a:t>returns to the charging </a:t>
            </a:r>
            <a:endParaRPr lang="zh-CN" sz="1200">
              <a:latin typeface="微软雅黑" panose="020B0503020204020204" pitchFamily="34" charset="-122"/>
              <a:ea typeface="微软雅黑" panose="020B0503020204020204" pitchFamily="34" charset="-122"/>
              <a:cs typeface="Arial Unicode MS" panose="020B0604020202020204" pitchFamily="34" charset="-122"/>
              <a:sym typeface="+mn-ea"/>
            </a:endParaRPr>
          </a:p>
          <a:p>
            <a:pPr eaLnBrk="0" latinLnBrk="1">
              <a:lnSpc>
                <a:spcPct val="100000"/>
              </a:lnSpc>
            </a:pPr>
            <a:r>
              <a:rPr lang="zh-CN" sz="1200">
                <a:latin typeface="微软雅黑" panose="020B0503020204020204" pitchFamily="34" charset="-122"/>
                <a:ea typeface="微软雅黑" panose="020B0503020204020204" pitchFamily="34" charset="-122"/>
                <a:cs typeface="Arial Unicode MS" panose="020B0604020202020204" pitchFamily="34" charset="-122"/>
                <a:sym typeface="+mn-ea"/>
              </a:rPr>
              <a:t>pile for charging without </a:t>
            </a:r>
            <a:endParaRPr lang="zh-CN" sz="1200">
              <a:latin typeface="微软雅黑" panose="020B0503020204020204" pitchFamily="34" charset="-122"/>
              <a:ea typeface="微软雅黑" panose="020B0503020204020204" pitchFamily="34" charset="-122"/>
              <a:cs typeface="Arial Unicode MS" panose="020B0604020202020204" pitchFamily="34" charset="-122"/>
              <a:sym typeface="+mn-ea"/>
            </a:endParaRPr>
          </a:p>
          <a:p>
            <a:pPr eaLnBrk="0" latinLnBrk="1">
              <a:lnSpc>
                <a:spcPct val="100000"/>
              </a:lnSpc>
            </a:pPr>
            <a:r>
              <a:rPr lang="zh-CN" sz="1200">
                <a:latin typeface="微软雅黑" panose="020B0503020204020204" pitchFamily="34" charset="-122"/>
                <a:ea typeface="微软雅黑" panose="020B0503020204020204" pitchFamily="34" charset="-122"/>
                <a:cs typeface="Arial Unicode MS" panose="020B0604020202020204" pitchFamily="34" charset="-122"/>
                <a:sym typeface="+mn-ea"/>
              </a:rPr>
              <a:t>human intervention</a:t>
            </a:r>
            <a:endParaRPr lang="zh-CN" sz="1200">
              <a:latin typeface="微软雅黑" panose="020B0503020204020204" pitchFamily="34" charset="-122"/>
              <a:ea typeface="微软雅黑" panose="020B0503020204020204" pitchFamily="34" charset="-122"/>
              <a:cs typeface="Arial Unicode MS" panose="020B0604020202020204" pitchFamily="34" charset="-122"/>
              <a:sym typeface="+mn-ea"/>
            </a:endParaRPr>
          </a:p>
        </p:txBody>
      </p:sp>
      <p:sp>
        <p:nvSpPr>
          <p:cNvPr id="19" name="文本框 18"/>
          <p:cNvSpPr txBox="1"/>
          <p:nvPr/>
        </p:nvSpPr>
        <p:spPr>
          <a:xfrm>
            <a:off x="228600" y="367665"/>
            <a:ext cx="4089400" cy="521970"/>
          </a:xfrm>
          <a:prstGeom prst="rect">
            <a:avLst/>
          </a:prstGeom>
          <a:noFill/>
        </p:spPr>
        <p:txBody>
          <a:bodyPr wrap="square" rtlCol="0">
            <a:spAutoFit/>
          </a:bodyPr>
          <a:lstStyle/>
          <a:p>
            <a:pPr algn="l"/>
            <a:r>
              <a:rPr lang="en-US" altLang="zh-CN" sz="2800" dirty="0" smtClean="0">
                <a:latin typeface="微软雅黑" panose="020B0503020204020204" pitchFamily="34" charset="-122"/>
                <a:ea typeface="微软雅黑" panose="020B0503020204020204" pitchFamily="34" charset="-122"/>
                <a:cs typeface="微软雅黑" panose="020B0503020204020204" pitchFamily="34" charset="-122"/>
              </a:rPr>
              <a:t>1.4 W</a:t>
            </a:r>
            <a:r>
              <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rPr>
              <a:t>orking principle</a:t>
            </a:r>
            <a:endPar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文本框 23"/>
          <p:cNvSpPr txBox="1"/>
          <p:nvPr/>
        </p:nvSpPr>
        <p:spPr>
          <a:xfrm>
            <a:off x="6003773" y="2257240"/>
            <a:ext cx="1437978" cy="306705"/>
          </a:xfrm>
          <a:prstGeom prst="rect">
            <a:avLst/>
          </a:prstGeom>
          <a:noFill/>
        </p:spPr>
        <p:txBody>
          <a:bodyPr wrap="square" rtlCol="0">
            <a:spAutoFit/>
          </a:bodyPr>
          <a:p>
            <a:r>
              <a:rPr lang="zh-CN" altLang="en-US" sz="1400" b="1" cap="all" dirty="0">
                <a:latin typeface="微软雅黑" panose="020B0503020204020204" pitchFamily="34" charset="-122"/>
                <a:ea typeface="微软雅黑" panose="020B0503020204020204" pitchFamily="34" charset="-122"/>
                <a:cs typeface="Verdana" panose="020B0604030504040204" pitchFamily="34" charset="0"/>
              </a:rPr>
              <a:t>Anti-drop</a:t>
            </a:r>
            <a:endParaRPr lang="zh-CN" altLang="en-US" sz="1400" b="1" cap="all"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25" name="文本框 24"/>
          <p:cNvSpPr txBox="1"/>
          <p:nvPr/>
        </p:nvSpPr>
        <p:spPr>
          <a:xfrm>
            <a:off x="6003925" y="4508500"/>
            <a:ext cx="2569210" cy="521970"/>
          </a:xfrm>
          <a:prstGeom prst="rect">
            <a:avLst/>
          </a:prstGeom>
          <a:noFill/>
        </p:spPr>
        <p:txBody>
          <a:bodyPr wrap="square" rtlCol="0">
            <a:spAutoFit/>
          </a:bodyPr>
          <a:p>
            <a:r>
              <a:rPr lang="zh-CN" altLang="en-US" sz="1400" b="1" cap="all" dirty="0">
                <a:latin typeface="微软雅黑" panose="020B0503020204020204" pitchFamily="34" charset="-122"/>
                <a:ea typeface="微软雅黑" panose="020B0503020204020204" pitchFamily="34" charset="-122"/>
                <a:cs typeface="Verdana" panose="020B0604030504040204" pitchFamily="34" charset="0"/>
              </a:rPr>
              <a:t>Indoor navigation and positioning</a:t>
            </a:r>
            <a:endParaRPr lang="zh-CN" altLang="en-US" sz="1400" b="1" cap="all"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26" name="文本框 25"/>
          <p:cNvSpPr txBox="1"/>
          <p:nvPr/>
        </p:nvSpPr>
        <p:spPr>
          <a:xfrm>
            <a:off x="6003773" y="2745082"/>
            <a:ext cx="2362888" cy="645160"/>
          </a:xfrm>
          <a:prstGeom prst="rect">
            <a:avLst/>
          </a:prstGeom>
          <a:noFill/>
        </p:spPr>
        <p:txBody>
          <a:bodyPr wrap="square" rtlCol="0">
            <a:spAutoFit/>
          </a:bodyPr>
          <a:p>
            <a:pPr eaLnBrk="0" latinLnBrk="1">
              <a:lnSpc>
                <a:spcPct val="100000"/>
              </a:lnSpc>
            </a:pPr>
            <a:r>
              <a:rPr lang="zh-CN" sz="1200">
                <a:latin typeface="微软雅黑" panose="020B0503020204020204" pitchFamily="34" charset="-122"/>
                <a:ea typeface="微软雅黑" panose="020B0503020204020204" pitchFamily="34" charset="-122"/>
                <a:cs typeface="微软雅黑" panose="020B0503020204020204" pitchFamily="34" charset="-122"/>
              </a:rPr>
              <a:t>Accurately detect dangerous roads and make detours to </a:t>
            </a:r>
            <a:endParaRPr lang="zh-CN" sz="1200">
              <a:latin typeface="微软雅黑" panose="020B0503020204020204" pitchFamily="34" charset="-122"/>
              <a:ea typeface="微软雅黑" panose="020B0503020204020204" pitchFamily="34" charset="-122"/>
              <a:cs typeface="微软雅黑" panose="020B0503020204020204" pitchFamily="34" charset="-122"/>
            </a:endParaRPr>
          </a:p>
          <a:p>
            <a:pPr eaLnBrk="0" latinLnBrk="1">
              <a:lnSpc>
                <a:spcPct val="100000"/>
              </a:lnSpc>
            </a:pPr>
            <a:r>
              <a:rPr lang="zh-CN" sz="1200">
                <a:latin typeface="微软雅黑" panose="020B0503020204020204" pitchFamily="34" charset="-122"/>
                <a:ea typeface="微软雅黑" panose="020B0503020204020204" pitchFamily="34" charset="-122"/>
                <a:cs typeface="微软雅黑" panose="020B0503020204020204" pitchFamily="34" charset="-122"/>
              </a:rPr>
              <a:t>prevent the robot from falling</a:t>
            </a:r>
            <a:endParaRPr lang="zh-CN"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文本框 26"/>
          <p:cNvSpPr txBox="1"/>
          <p:nvPr/>
        </p:nvSpPr>
        <p:spPr>
          <a:xfrm>
            <a:off x="6003773" y="5116830"/>
            <a:ext cx="2362888" cy="829945"/>
          </a:xfrm>
          <a:prstGeom prst="rect">
            <a:avLst/>
          </a:prstGeom>
          <a:noFill/>
        </p:spPr>
        <p:txBody>
          <a:bodyPr wrap="square" rtlCol="0">
            <a:spAutoFit/>
          </a:bodyPr>
          <a:p>
            <a:pPr eaLnBrk="0" latinLnBrk="1">
              <a:lnSpc>
                <a:spcPct val="100000"/>
              </a:lnSpc>
            </a:pPr>
            <a:r>
              <a:rPr lang="zh-CN" sz="1200">
                <a:latin typeface="微软雅黑" panose="020B0503020204020204" pitchFamily="34" charset="-122"/>
                <a:ea typeface="微软雅黑" panose="020B0503020204020204" pitchFamily="34" charset="-122"/>
                <a:cs typeface="Arial Unicode MS" panose="020B0604020202020204" pitchFamily="34" charset="-122"/>
                <a:sym typeface="+mn-ea"/>
              </a:rPr>
              <a:t>Obtain environmental </a:t>
            </a:r>
            <a:endParaRPr lang="zh-CN" sz="1200">
              <a:latin typeface="微软雅黑" panose="020B0503020204020204" pitchFamily="34" charset="-122"/>
              <a:ea typeface="微软雅黑" panose="020B0503020204020204" pitchFamily="34" charset="-122"/>
              <a:cs typeface="Arial Unicode MS" panose="020B0604020202020204" pitchFamily="34" charset="-122"/>
              <a:sym typeface="+mn-ea"/>
            </a:endParaRPr>
          </a:p>
          <a:p>
            <a:pPr eaLnBrk="0" latinLnBrk="1">
              <a:lnSpc>
                <a:spcPct val="100000"/>
              </a:lnSpc>
            </a:pPr>
            <a:r>
              <a:rPr lang="zh-CN" sz="1200">
                <a:latin typeface="微软雅黑" panose="020B0503020204020204" pitchFamily="34" charset="-122"/>
                <a:ea typeface="微软雅黑" panose="020B0503020204020204" pitchFamily="34" charset="-122"/>
                <a:cs typeface="Arial Unicode MS" panose="020B0604020202020204" pitchFamily="34" charset="-122"/>
                <a:sym typeface="+mn-ea"/>
              </a:rPr>
              <a:t>information through lidar </a:t>
            </a:r>
            <a:endParaRPr lang="zh-CN" sz="1200">
              <a:latin typeface="微软雅黑" panose="020B0503020204020204" pitchFamily="34" charset="-122"/>
              <a:ea typeface="微软雅黑" panose="020B0503020204020204" pitchFamily="34" charset="-122"/>
              <a:cs typeface="Arial Unicode MS" panose="020B0604020202020204" pitchFamily="34" charset="-122"/>
              <a:sym typeface="+mn-ea"/>
            </a:endParaRPr>
          </a:p>
          <a:p>
            <a:pPr eaLnBrk="0" latinLnBrk="1">
              <a:lnSpc>
                <a:spcPct val="100000"/>
              </a:lnSpc>
            </a:pPr>
            <a:r>
              <a:rPr lang="zh-CN" sz="1200">
                <a:latin typeface="微软雅黑" panose="020B0503020204020204" pitchFamily="34" charset="-122"/>
                <a:ea typeface="微软雅黑" panose="020B0503020204020204" pitchFamily="34" charset="-122"/>
                <a:cs typeface="Arial Unicode MS" panose="020B0604020202020204" pitchFamily="34" charset="-122"/>
                <a:sym typeface="+mn-ea"/>
              </a:rPr>
              <a:t>sensors for positioning and </a:t>
            </a:r>
            <a:endParaRPr lang="zh-CN" sz="1200">
              <a:latin typeface="微软雅黑" panose="020B0503020204020204" pitchFamily="34" charset="-122"/>
              <a:ea typeface="微软雅黑" panose="020B0503020204020204" pitchFamily="34" charset="-122"/>
              <a:cs typeface="Arial Unicode MS" panose="020B0604020202020204" pitchFamily="34" charset="-122"/>
              <a:sym typeface="+mn-ea"/>
            </a:endParaRPr>
          </a:p>
          <a:p>
            <a:pPr eaLnBrk="0" latinLnBrk="1">
              <a:lnSpc>
                <a:spcPct val="100000"/>
              </a:lnSpc>
            </a:pPr>
            <a:r>
              <a:rPr lang="zh-CN" sz="1200">
                <a:latin typeface="微软雅黑" panose="020B0503020204020204" pitchFamily="34" charset="-122"/>
                <a:ea typeface="微软雅黑" panose="020B0503020204020204" pitchFamily="34" charset="-122"/>
                <a:cs typeface="Arial Unicode MS" panose="020B0604020202020204" pitchFamily="34" charset="-122"/>
                <a:sym typeface="+mn-ea"/>
              </a:rPr>
              <a:t>navigation.</a:t>
            </a:r>
            <a:endParaRPr lang="zh-CN" sz="1200">
              <a:latin typeface="微软雅黑" panose="020B0503020204020204" pitchFamily="34" charset="-122"/>
              <a:ea typeface="微软雅黑" panose="020B0503020204020204" pitchFamily="34" charset="-122"/>
              <a:cs typeface="Arial Unicode MS" panose="020B0604020202020204" pitchFamily="34" charset="-122"/>
              <a:sym typeface="+mn-ea"/>
            </a:endParaRPr>
          </a:p>
        </p:txBody>
      </p:sp>
      <p:pic>
        <p:nvPicPr>
          <p:cNvPr id="29" name="图片 28" descr="弓字形"/>
          <p:cNvPicPr>
            <a:picLocks noChangeAspect="1"/>
          </p:cNvPicPr>
          <p:nvPr/>
        </p:nvPicPr>
        <p:blipFill>
          <a:blip r:embed="rId2"/>
          <a:srcRect l="8422" t="26692" r="24834" b="44087"/>
          <a:stretch>
            <a:fillRect/>
          </a:stretch>
        </p:blipFill>
        <p:spPr>
          <a:xfrm>
            <a:off x="901065" y="1784350"/>
            <a:ext cx="631190" cy="398145"/>
          </a:xfrm>
          <a:prstGeom prst="rect">
            <a:avLst/>
          </a:prstGeom>
        </p:spPr>
      </p:pic>
      <p:pic>
        <p:nvPicPr>
          <p:cNvPr id="30" name="图片 29" descr="避障1"/>
          <p:cNvPicPr>
            <a:picLocks noChangeAspect="1"/>
          </p:cNvPicPr>
          <p:nvPr/>
        </p:nvPicPr>
        <p:blipFill>
          <a:blip r:embed="rId3"/>
          <a:stretch>
            <a:fillRect/>
          </a:stretch>
        </p:blipFill>
        <p:spPr>
          <a:xfrm>
            <a:off x="3358515" y="1521460"/>
            <a:ext cx="548005" cy="789305"/>
          </a:xfrm>
          <a:prstGeom prst="rect">
            <a:avLst/>
          </a:prstGeom>
        </p:spPr>
      </p:pic>
      <p:pic>
        <p:nvPicPr>
          <p:cNvPr id="31" name="图片 30" descr="充电-1"/>
          <p:cNvPicPr>
            <a:picLocks noChangeAspect="1"/>
          </p:cNvPicPr>
          <p:nvPr/>
        </p:nvPicPr>
        <p:blipFill>
          <a:blip r:embed="rId4"/>
          <a:stretch>
            <a:fillRect/>
          </a:stretch>
        </p:blipFill>
        <p:spPr>
          <a:xfrm>
            <a:off x="3266440" y="3910330"/>
            <a:ext cx="534670" cy="534670"/>
          </a:xfrm>
          <a:prstGeom prst="rect">
            <a:avLst/>
          </a:prstGeom>
        </p:spPr>
      </p:pic>
      <p:pic>
        <p:nvPicPr>
          <p:cNvPr id="32" name="图片 31" descr="导航-1"/>
          <p:cNvPicPr>
            <a:picLocks noChangeAspect="1"/>
          </p:cNvPicPr>
          <p:nvPr/>
        </p:nvPicPr>
        <p:blipFill>
          <a:blip r:embed="rId5"/>
          <a:srcRect l="13821" t="21163" r="20515" b="15117"/>
          <a:stretch>
            <a:fillRect/>
          </a:stretch>
        </p:blipFill>
        <p:spPr>
          <a:xfrm>
            <a:off x="6003925" y="3957320"/>
            <a:ext cx="501650" cy="487680"/>
          </a:xfrm>
          <a:prstGeom prst="rect">
            <a:avLst/>
          </a:prstGeom>
        </p:spPr>
      </p:pic>
      <p:pic>
        <p:nvPicPr>
          <p:cNvPr id="33" name="图片 32" descr="防跌落"/>
          <p:cNvPicPr>
            <a:picLocks noChangeAspect="1"/>
          </p:cNvPicPr>
          <p:nvPr/>
        </p:nvPicPr>
        <p:blipFill>
          <a:blip r:embed="rId6"/>
          <a:stretch>
            <a:fillRect/>
          </a:stretch>
        </p:blipFill>
        <p:spPr>
          <a:xfrm>
            <a:off x="6003925" y="1628140"/>
            <a:ext cx="648335" cy="648335"/>
          </a:xfrm>
          <a:prstGeom prst="rect">
            <a:avLst/>
          </a:prstGeom>
        </p:spPr>
      </p:pic>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strator\Desktop\图片1031.jpg图片1031"/>
          <p:cNvPicPr>
            <a:picLocks noChangeAspect="1"/>
          </p:cNvPicPr>
          <p:nvPr/>
        </p:nvPicPr>
        <p:blipFill rotWithShape="1">
          <a:blip r:embed="rId1"/>
          <a:srcRect l="13753"/>
          <a:stretch>
            <a:fillRect/>
          </a:stretch>
        </p:blipFill>
        <p:spPr>
          <a:xfrm>
            <a:off x="5494655" y="0"/>
            <a:ext cx="6697980" cy="6858000"/>
          </a:xfrm>
          <a:prstGeom prst="rect">
            <a:avLst/>
          </a:prstGeom>
        </p:spPr>
      </p:pic>
      <p:sp>
        <p:nvSpPr>
          <p:cNvPr id="5" name="矩形 4"/>
          <p:cNvSpPr/>
          <p:nvPr/>
        </p:nvSpPr>
        <p:spPr>
          <a:xfrm>
            <a:off x="5485130" y="0"/>
            <a:ext cx="6706870" cy="6857365"/>
          </a:xfrm>
          <a:prstGeom prst="rect">
            <a:avLst/>
          </a:prstGeom>
          <a:solidFill>
            <a:schemeClr val="accent1">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28600" y="367665"/>
            <a:ext cx="5165090" cy="521970"/>
          </a:xfrm>
          <a:prstGeom prst="rect">
            <a:avLst/>
          </a:prstGeom>
          <a:noFill/>
        </p:spPr>
        <p:txBody>
          <a:bodyPr wrap="square" rtlCol="0">
            <a:spAutoFit/>
          </a:bodyPr>
          <a:lstStyle/>
          <a:p>
            <a:pPr algn="l"/>
            <a:r>
              <a:rPr lang="en-US" altLang="zh-CN" sz="2800" dirty="0" smtClean="0">
                <a:latin typeface="Arial" panose="020B0604020202020204" pitchFamily="34" charset="0"/>
                <a:ea typeface="微软雅黑" panose="020B0503020204020204" pitchFamily="34" charset="-122"/>
                <a:cs typeface="Arial" panose="020B0604020202020204" pitchFamily="34" charset="0"/>
              </a:rPr>
              <a:t>1.5 </a:t>
            </a:r>
            <a:r>
              <a:rPr lang="zh-CN" altLang="en-US" sz="2800" dirty="0" smtClean="0">
                <a:latin typeface="Arial" panose="020B0604020202020204" pitchFamily="34" charset="0"/>
                <a:ea typeface="微软雅黑" panose="020B0503020204020204" pitchFamily="34" charset="-122"/>
                <a:cs typeface="Arial" panose="020B0604020202020204" pitchFamily="34" charset="0"/>
              </a:rPr>
              <a:t>Principle of cleaning</a:t>
            </a:r>
            <a:endParaRPr lang="zh-CN" altLang="en-US" sz="2800" dirty="0" smtClean="0">
              <a:latin typeface="Arial" panose="020B0604020202020204" pitchFamily="34" charset="0"/>
              <a:ea typeface="微软雅黑" panose="020B0503020204020204" pitchFamily="34" charset="-122"/>
              <a:cs typeface="Arial" panose="020B0604020202020204" pitchFamily="34" charset="0"/>
            </a:endParaRPr>
          </a:p>
        </p:txBody>
      </p:sp>
      <p:sp>
        <p:nvSpPr>
          <p:cNvPr id="16" name="文本框 15"/>
          <p:cNvSpPr txBox="1"/>
          <p:nvPr/>
        </p:nvSpPr>
        <p:spPr>
          <a:xfrm>
            <a:off x="6894195" y="1264285"/>
            <a:ext cx="5011420" cy="5262245"/>
          </a:xfrm>
          <a:prstGeom prst="rect">
            <a:avLst/>
          </a:prstGeom>
          <a:noFill/>
        </p:spPr>
        <p:txBody>
          <a:bodyPr wrap="square" rtlCol="0">
            <a:spAutoFit/>
          </a:bodyPr>
          <a:p>
            <a:r>
              <a:rPr sz="1400">
                <a:solidFill>
                  <a:schemeClr val="bg1"/>
                </a:solidFill>
                <a:latin typeface="Arial" panose="020B0604020202020204" pitchFamily="34" charset="0"/>
                <a:cs typeface="Arial" panose="020B0604020202020204" pitchFamily="34" charset="0"/>
              </a:rPr>
              <a:t>The three-in-one design of mopping, vacuuming, and sweeping, independently planning the cleaning path, mopping along the wall in a bow shape, has a more complete coverage, and solves the cleaning problems of ground water stains, stains, dust, and paper scraps.</a:t>
            </a:r>
            <a:endParaRPr sz="1400">
              <a:solidFill>
                <a:schemeClr val="bg1"/>
              </a:solidFill>
              <a:latin typeface="Arial" panose="020B0604020202020204" pitchFamily="34" charset="0"/>
              <a:cs typeface="Arial" panose="020B0604020202020204" pitchFamily="34" charset="0"/>
            </a:endParaRPr>
          </a:p>
          <a:p>
            <a:endParaRPr sz="1400">
              <a:solidFill>
                <a:schemeClr val="bg1"/>
              </a:solidFill>
              <a:latin typeface="Arial" panose="020B0604020202020204" pitchFamily="34" charset="0"/>
              <a:cs typeface="Arial" panose="020B0604020202020204" pitchFamily="34" charset="0"/>
            </a:endParaRPr>
          </a:p>
          <a:p>
            <a:r>
              <a:rPr sz="1400">
                <a:solidFill>
                  <a:schemeClr val="bg1"/>
                </a:solidFill>
                <a:latin typeface="Arial" panose="020B0604020202020204" pitchFamily="34" charset="0"/>
                <a:cs typeface="Arial" panose="020B0604020202020204" pitchFamily="34" charset="0"/>
              </a:rPr>
              <a:t>The 386mm wide absorbent sponge roller is made of a special polymer absorbent material, which will not damage the ground when mopping the floor, and it will dry when mopping, meeting the requirements of floor cleaning in many industries.</a:t>
            </a:r>
            <a:endParaRPr sz="1400">
              <a:solidFill>
                <a:schemeClr val="bg1"/>
              </a:solidFill>
              <a:latin typeface="Arial" panose="020B0604020202020204" pitchFamily="34" charset="0"/>
              <a:cs typeface="Arial" panose="020B0604020202020204" pitchFamily="34" charset="0"/>
            </a:endParaRPr>
          </a:p>
          <a:p>
            <a:endParaRPr sz="1400">
              <a:solidFill>
                <a:schemeClr val="bg1"/>
              </a:solidFill>
              <a:latin typeface="Arial" panose="020B0604020202020204" pitchFamily="34" charset="0"/>
              <a:cs typeface="Arial" panose="020B0604020202020204" pitchFamily="34" charset="0"/>
            </a:endParaRPr>
          </a:p>
          <a:p>
            <a:r>
              <a:rPr sz="1400">
                <a:solidFill>
                  <a:schemeClr val="bg1"/>
                </a:solidFill>
                <a:latin typeface="Arial" panose="020B0604020202020204" pitchFamily="34" charset="0"/>
                <a:cs typeface="Arial" panose="020B0604020202020204" pitchFamily="34" charset="0"/>
              </a:rPr>
              <a:t>The built-in 16-watt UVC ultraviolet lamp can disinfect the mopping module and the ground, making it more hygienic for aseptic mopping. (Open the lid and automatically turn off the lights to avoid injury)</a:t>
            </a:r>
            <a:endParaRPr sz="1400">
              <a:solidFill>
                <a:schemeClr val="bg1"/>
              </a:solidFill>
              <a:latin typeface="Arial" panose="020B0604020202020204" pitchFamily="34" charset="0"/>
              <a:cs typeface="Arial" panose="020B0604020202020204" pitchFamily="34" charset="0"/>
            </a:endParaRPr>
          </a:p>
          <a:p>
            <a:endParaRPr sz="1400">
              <a:solidFill>
                <a:schemeClr val="bg1"/>
              </a:solidFill>
              <a:latin typeface="Arial" panose="020B0604020202020204" pitchFamily="34" charset="0"/>
              <a:cs typeface="Arial" panose="020B0604020202020204" pitchFamily="34" charset="0"/>
            </a:endParaRPr>
          </a:p>
          <a:p>
            <a:r>
              <a:rPr sz="1400">
                <a:solidFill>
                  <a:schemeClr val="bg1"/>
                </a:solidFill>
                <a:latin typeface="Arial" panose="020B0604020202020204" pitchFamily="34" charset="0"/>
                <a:cs typeface="Arial" panose="020B0604020202020204" pitchFamily="34" charset="0"/>
              </a:rPr>
              <a:t>Working principle: The roller brush effectively rolls up the ground garbage (such as paper scraps, melon seed shells) through physical transmission, and automatically sucks into the vacuum box inside the robot. It has a built-in water circulation filter system. The water-absorbing sponge roller moppes the ground. The robot background is real-time. Display data such as positioning, power and mileage.</a:t>
            </a:r>
            <a:endParaRPr sz="1400">
              <a:solidFill>
                <a:schemeClr val="bg1"/>
              </a:solidFill>
              <a:latin typeface="Arial" panose="020B0604020202020204" pitchFamily="34" charset="0"/>
              <a:cs typeface="Arial" panose="020B0604020202020204" pitchFamily="34" charset="0"/>
            </a:endParaRPr>
          </a:p>
        </p:txBody>
      </p:sp>
      <p:grpSp>
        <p:nvGrpSpPr>
          <p:cNvPr id="17" name="组合 16"/>
          <p:cNvGrpSpPr/>
          <p:nvPr/>
        </p:nvGrpSpPr>
        <p:grpSpPr>
          <a:xfrm>
            <a:off x="448310" y="1569085"/>
            <a:ext cx="6154420" cy="4437380"/>
            <a:chOff x="706" y="2471"/>
            <a:chExt cx="9692" cy="6988"/>
          </a:xfrm>
        </p:grpSpPr>
        <p:pic>
          <p:nvPicPr>
            <p:cNvPr id="4" name="图片 3" descr="弓字形-2"/>
            <p:cNvPicPr>
              <a:picLocks noChangeAspect="1"/>
            </p:cNvPicPr>
            <p:nvPr/>
          </p:nvPicPr>
          <p:blipFill>
            <a:blip r:embed="rId2"/>
            <a:stretch>
              <a:fillRect/>
            </a:stretch>
          </p:blipFill>
          <p:spPr>
            <a:xfrm>
              <a:off x="706" y="2471"/>
              <a:ext cx="9693" cy="6988"/>
            </a:xfrm>
            <a:prstGeom prst="rect">
              <a:avLst/>
            </a:prstGeom>
          </p:spPr>
        </p:pic>
        <p:pic>
          <p:nvPicPr>
            <p:cNvPr id="11" name="图片 10"/>
            <p:cNvPicPr>
              <a:picLocks noChangeAspect="1"/>
            </p:cNvPicPr>
            <p:nvPr/>
          </p:nvPicPr>
          <p:blipFill>
            <a:blip r:embed="rId3"/>
            <a:stretch>
              <a:fillRect/>
            </a:stretch>
          </p:blipFill>
          <p:spPr>
            <a:xfrm>
              <a:off x="1155" y="4875"/>
              <a:ext cx="645" cy="1050"/>
            </a:xfrm>
            <a:prstGeom prst="rect">
              <a:avLst/>
            </a:prstGeom>
          </p:spPr>
        </p:pic>
      </p:grpSp>
      <p:grpSp>
        <p:nvGrpSpPr>
          <p:cNvPr id="13" name="组合 12"/>
          <p:cNvGrpSpPr/>
          <p:nvPr/>
        </p:nvGrpSpPr>
        <p:grpSpPr>
          <a:xfrm>
            <a:off x="546100" y="5093335"/>
            <a:ext cx="2414270" cy="887730"/>
            <a:chOff x="860" y="8021"/>
            <a:chExt cx="3802" cy="1398"/>
          </a:xfrm>
        </p:grpSpPr>
        <p:sp>
          <p:nvSpPr>
            <p:cNvPr id="9" name="文本框 8"/>
            <p:cNvSpPr txBox="1"/>
            <p:nvPr/>
          </p:nvSpPr>
          <p:spPr>
            <a:xfrm>
              <a:off x="860" y="8985"/>
              <a:ext cx="3802" cy="434"/>
            </a:xfrm>
            <a:prstGeom prst="rect">
              <a:avLst/>
            </a:prstGeom>
            <a:noFill/>
          </p:spPr>
          <p:txBody>
            <a:bodyPr wrap="square" rtlCol="0">
              <a:spAutoFit/>
            </a:bodyPr>
            <a:p>
              <a:r>
                <a:rPr lang="zh-CN" altLang="en-US" sz="1200">
                  <a:latin typeface="微软雅黑" panose="020B0503020204020204" pitchFamily="34" charset="-122"/>
                  <a:ea typeface="微软雅黑" panose="020B0503020204020204" pitchFamily="34" charset="-122"/>
                </a:rPr>
                <a:t>Running direction</a:t>
              </a:r>
              <a:endParaRPr lang="zh-CN" altLang="en-US" sz="120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4"/>
            <a:stretch>
              <a:fillRect/>
            </a:stretch>
          </p:blipFill>
          <p:spPr>
            <a:xfrm>
              <a:off x="1155" y="8021"/>
              <a:ext cx="435" cy="855"/>
            </a:xfrm>
            <a:prstGeom prst="rect">
              <a:avLst/>
            </a:prstGeom>
          </p:spPr>
        </p:pic>
      </p:grpSp>
      <p:sp>
        <p:nvSpPr>
          <p:cNvPr id="6" name="文本框 5"/>
          <p:cNvSpPr txBox="1"/>
          <p:nvPr/>
        </p:nvSpPr>
        <p:spPr>
          <a:xfrm>
            <a:off x="2328545" y="2096135"/>
            <a:ext cx="3517900" cy="368300"/>
          </a:xfrm>
          <a:prstGeom prst="rect">
            <a:avLst/>
          </a:prstGeom>
          <a:noFill/>
        </p:spPr>
        <p:txBody>
          <a:bodyPr wrap="square" rtlCol="0">
            <a:spAutoFit/>
          </a:bodyPr>
          <a:p>
            <a:pPr algn="ctr"/>
            <a:r>
              <a:rPr lang="en-US" altLang="zh-CN" b="1" cap="all" dirty="0">
                <a:uFillTx/>
                <a:latin typeface="微软雅黑" panose="020B0503020204020204" pitchFamily="34" charset="-122"/>
                <a:ea typeface="微软雅黑" panose="020B0503020204020204" pitchFamily="34" charset="-122"/>
                <a:cs typeface="Verdana" panose="020B0604030504040204" pitchFamily="34" charset="0"/>
                <a:sym typeface="+mn-ea"/>
              </a:rPr>
              <a:t>“</a:t>
            </a:r>
            <a:r>
              <a:rPr lang="zh-CN" altLang="en-US" b="1" cap="all" dirty="0">
                <a:uFillTx/>
                <a:latin typeface="微软雅黑" panose="020B0503020204020204" pitchFamily="34" charset="-122"/>
                <a:ea typeface="微软雅黑" panose="020B0503020204020204" pitchFamily="34" charset="-122"/>
                <a:cs typeface="Verdana" panose="020B0604030504040204" pitchFamily="34" charset="0"/>
                <a:sym typeface="+mn-ea"/>
              </a:rPr>
              <a:t>弓</a:t>
            </a:r>
            <a:r>
              <a:rPr lang="en-US" altLang="zh-CN" b="1" cap="all" dirty="0">
                <a:uFillTx/>
                <a:latin typeface="微软雅黑" panose="020B0503020204020204" pitchFamily="34" charset="-122"/>
                <a:ea typeface="微软雅黑" panose="020B0503020204020204" pitchFamily="34" charset="-122"/>
                <a:cs typeface="Verdana" panose="020B0604030504040204" pitchFamily="34" charset="0"/>
                <a:sym typeface="+mn-ea"/>
              </a:rPr>
              <a:t>”</a:t>
            </a:r>
            <a:r>
              <a:rPr lang="zh-CN" altLang="en-US" b="1" cap="all" dirty="0">
                <a:uFillTx/>
                <a:latin typeface="微软雅黑" panose="020B0503020204020204" pitchFamily="34" charset="-122"/>
                <a:ea typeface="微软雅黑" panose="020B0503020204020204" pitchFamily="34" charset="-122"/>
                <a:cs typeface="Verdana" panose="020B0604030504040204" pitchFamily="34" charset="0"/>
                <a:sym typeface="+mn-ea"/>
              </a:rPr>
              <a:t>Walking path</a:t>
            </a:r>
            <a:endParaRPr lang="zh-CN" altLang="en-US"/>
          </a:p>
        </p:txBody>
      </p:sp>
      <p:sp>
        <p:nvSpPr>
          <p:cNvPr id="7" name="文本框 6"/>
          <p:cNvSpPr txBox="1"/>
          <p:nvPr/>
        </p:nvSpPr>
        <p:spPr>
          <a:xfrm>
            <a:off x="2128520" y="2527300"/>
            <a:ext cx="4474845" cy="306705"/>
          </a:xfrm>
          <a:prstGeom prst="rect">
            <a:avLst/>
          </a:prstGeom>
          <a:noFill/>
        </p:spPr>
        <p:txBody>
          <a:bodyPr wrap="square" rtlCol="0">
            <a:spAutoFit/>
          </a:bodyPr>
          <a:p>
            <a:r>
              <a:rPr lang="zh-CN" altLang="en-US" sz="1400">
                <a:latin typeface="微软雅黑" panose="020B0503020204020204" pitchFamily="34" charset="-122"/>
                <a:ea typeface="微软雅黑" panose="020B0503020204020204" pitchFamily="34" charset="-122"/>
              </a:rPr>
              <a:t>Mopping roller   width: 386mm speed 0.</a:t>
            </a:r>
            <a:r>
              <a:rPr lang="en-US" altLang="zh-CN" sz="1400">
                <a:latin typeface="微软雅黑" panose="020B0503020204020204" pitchFamily="34" charset="-122"/>
                <a:ea typeface="微软雅黑" panose="020B0503020204020204" pitchFamily="34" charset="-122"/>
              </a:rPr>
              <a:t>1</a:t>
            </a:r>
            <a:r>
              <a:rPr lang="zh-CN" altLang="en-US" sz="1400">
                <a:latin typeface="微软雅黑" panose="020B0503020204020204" pitchFamily="34" charset="-122"/>
                <a:ea typeface="微软雅黑" panose="020B0503020204020204" pitchFamily="34" charset="-122"/>
              </a:rPr>
              <a:t>~0.</a:t>
            </a:r>
            <a:r>
              <a:rPr lang="en-US" altLang="zh-CN" sz="1400">
                <a:latin typeface="微软雅黑" panose="020B0503020204020204" pitchFamily="34" charset="-122"/>
                <a:ea typeface="微软雅黑" panose="020B0503020204020204" pitchFamily="34" charset="-122"/>
              </a:rPr>
              <a:t>5</a:t>
            </a:r>
            <a:r>
              <a:rPr lang="zh-CN" altLang="en-US" sz="1400">
                <a:latin typeface="微软雅黑" panose="020B0503020204020204" pitchFamily="34" charset="-122"/>
                <a:ea typeface="微软雅黑" panose="020B0503020204020204" pitchFamily="34" charset="-122"/>
              </a:rPr>
              <a:t>m/s</a:t>
            </a:r>
            <a:endParaRPr lang="zh-CN" altLang="en-US" sz="1400">
              <a:latin typeface="微软雅黑" panose="020B0503020204020204" pitchFamily="34" charset="-122"/>
              <a:ea typeface="微软雅黑" panose="020B0503020204020204" pitchFamily="34" charset="-122"/>
            </a:endParaRPr>
          </a:p>
        </p:txBody>
      </p:sp>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rot="3150146">
            <a:off x="3063875" y="3510280"/>
            <a:ext cx="2593975" cy="583565"/>
          </a:xfrm>
          <a:prstGeom prst="rect">
            <a:avLst/>
          </a:prstGeom>
        </p:spPr>
        <p:txBody>
          <a:bodyPr wrap="square">
            <a:spAutoFit/>
          </a:bodyPr>
          <a:lstStyle/>
          <a:p>
            <a:r>
              <a:rPr lang="zh-CN" altLang="en-US" sz="1600" b="1" dirty="0">
                <a:solidFill>
                  <a:schemeClr val="accent1">
                    <a:lumMod val="50000"/>
                  </a:schemeClr>
                </a:solidFill>
                <a:latin typeface="Arial" panose="020B0604020202020204" pitchFamily="34" charset="0"/>
                <a:ea typeface="微软雅黑" panose="020B0503020204020204" pitchFamily="34" charset="-122"/>
                <a:cs typeface="Arial" panose="020B0604020202020204" pitchFamily="34" charset="0"/>
              </a:rPr>
              <a:t>Water circulation filtration, saving energy</a:t>
            </a:r>
            <a:endParaRPr lang="zh-CN" altLang="en-US" sz="1600" b="1" dirty="0">
              <a:solidFill>
                <a:schemeClr val="accent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矩形 2"/>
          <p:cNvSpPr/>
          <p:nvPr/>
        </p:nvSpPr>
        <p:spPr>
          <a:xfrm rot="3150146">
            <a:off x="707390" y="3450590"/>
            <a:ext cx="2009140" cy="337185"/>
          </a:xfrm>
          <a:prstGeom prst="rect">
            <a:avLst/>
          </a:prstGeom>
        </p:spPr>
        <p:txBody>
          <a:bodyPr wrap="square">
            <a:spAutoFit/>
          </a:bodyPr>
          <a:lstStyle/>
          <a:p>
            <a:r>
              <a:rPr sz="1600" b="1" dirty="0" smtClean="0">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15L water tank</a:t>
            </a:r>
            <a:endParaRPr sz="1600" b="1" dirty="0" smtClean="0">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rot="3150146">
            <a:off x="8416925" y="3653155"/>
            <a:ext cx="2520315" cy="829945"/>
          </a:xfrm>
          <a:prstGeom prst="rect">
            <a:avLst/>
          </a:prstGeom>
        </p:spPr>
        <p:txBody>
          <a:bodyPr wrap="square">
            <a:spAutoFit/>
          </a:bodyPr>
          <a:lstStyle/>
          <a:p>
            <a:r>
              <a:rPr lang="zh-CN" altLang="en-US" sz="1600" b="1" dirty="0">
                <a:solidFill>
                  <a:schemeClr val="accent1">
                    <a:lumMod val="50000"/>
                  </a:schemeClr>
                </a:solidFill>
                <a:latin typeface="Arial" panose="020B0604020202020204" pitchFamily="34" charset="0"/>
                <a:ea typeface="微软雅黑" panose="020B0503020204020204" pitchFamily="34" charset="-122"/>
                <a:cs typeface="Arial" panose="020B0604020202020204" pitchFamily="34" charset="0"/>
                <a:sym typeface="+mn-ea"/>
              </a:rPr>
              <a:t>Reduce the frequency of adding and changing water</a:t>
            </a:r>
            <a:endParaRPr lang="zh-CN" altLang="en-US" sz="1600" b="1" dirty="0">
              <a:solidFill>
                <a:schemeClr val="accent1">
                  <a:lumMod val="50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5" name="矩形 4"/>
          <p:cNvSpPr/>
          <p:nvPr/>
        </p:nvSpPr>
        <p:spPr>
          <a:xfrm rot="3150146">
            <a:off x="5862320" y="3554095"/>
            <a:ext cx="2269490" cy="583565"/>
          </a:xfrm>
          <a:prstGeom prst="rect">
            <a:avLst/>
          </a:prstGeom>
        </p:spPr>
        <p:txBody>
          <a:bodyPr wrap="square">
            <a:spAutoFit/>
          </a:bodyPr>
          <a:lstStyle/>
          <a:p>
            <a:r>
              <a:rPr sz="1600" b="1" dirty="0">
                <a:solidFill>
                  <a:schemeClr val="accent1">
                    <a:lumMod val="50000"/>
                  </a:schemeClr>
                </a:solidFill>
                <a:latin typeface="Arial" panose="020B0604020202020204" pitchFamily="34" charset="0"/>
                <a:ea typeface="微软雅黑" panose="020B0503020204020204" pitchFamily="34" charset="-122"/>
                <a:cs typeface="Arial" panose="020B0604020202020204" pitchFamily="34" charset="0"/>
                <a:sym typeface="+mn-ea"/>
              </a:rPr>
              <a:t>UVC ultraviolet disinfection ground</a:t>
            </a:r>
            <a:endParaRPr sz="1600" b="1" dirty="0">
              <a:solidFill>
                <a:schemeClr val="accent1">
                  <a:lumMod val="50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6" name="矩形 5"/>
          <p:cNvSpPr/>
          <p:nvPr/>
        </p:nvSpPr>
        <p:spPr>
          <a:xfrm>
            <a:off x="704850" y="5212715"/>
            <a:ext cx="10688320" cy="1209675"/>
          </a:xfrm>
          <a:prstGeom prst="rect">
            <a:avLst/>
          </a:prstGeom>
        </p:spPr>
        <p:txBody>
          <a:bodyPr wrap="square">
            <a:spAutoFit/>
          </a:bodyPr>
          <a:lstStyle/>
          <a:p>
            <a:pPr algn="l">
              <a:lnSpc>
                <a:spcPct val="130000"/>
              </a:lnSpc>
              <a:spcAft>
                <a:spcPts val="600"/>
              </a:spcAft>
            </a:pPr>
            <a:r>
              <a:rPr lang="en-US" altLang="zh-CN" sz="1400" dirty="0">
                <a:latin typeface="Arial" panose="020B0604020202020204" pitchFamily="34" charset="0"/>
                <a:ea typeface="微软雅黑" panose="020B0503020204020204" pitchFamily="34" charset="-122"/>
                <a:cs typeface="Arial" panose="020B0604020202020204" pitchFamily="34" charset="0"/>
                <a:sym typeface="+mn-ea"/>
              </a:rPr>
              <a:t>Snail sweeper cleaning robot</a:t>
            </a:r>
            <a:r>
              <a:rPr sz="1400" dirty="0">
                <a:latin typeface="Arial" panose="020B0604020202020204" pitchFamily="34" charset="0"/>
                <a:ea typeface="微软雅黑" panose="020B0503020204020204" pitchFamily="34" charset="-122"/>
                <a:cs typeface="Arial" panose="020B0604020202020204" pitchFamily="34" charset="0"/>
              </a:rPr>
              <a:t> adopts a large 15L water tank, an original water circulation automatic filtration system, purifies sewage, reduces the frequency of water exchange, and saves water resources. The floor disinfection with 16-watt ultraviolet lamp tube, mopping and floor disinfection are carried out at the same time. Supports 40,000 square meters of large-area map construction, meeting the cleaning needs of various occasions, and can replace manual ground cleaning tasks in high-risk environments.</a:t>
            </a:r>
            <a:endParaRPr sz="14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7" name="组合 6"/>
          <p:cNvGrpSpPr/>
          <p:nvPr/>
        </p:nvGrpSpPr>
        <p:grpSpPr>
          <a:xfrm rot="0">
            <a:off x="6522085" y="1861820"/>
            <a:ext cx="2152015" cy="2209800"/>
            <a:chOff x="6534285" y="2018811"/>
            <a:chExt cx="2151727" cy="2209648"/>
          </a:xfrm>
        </p:grpSpPr>
        <p:sp>
          <p:nvSpPr>
            <p:cNvPr id="8" name="任意多边形 7"/>
            <p:cNvSpPr/>
            <p:nvPr/>
          </p:nvSpPr>
          <p:spPr>
            <a:xfrm>
              <a:off x="6534285" y="2018811"/>
              <a:ext cx="2151727" cy="2209648"/>
            </a:xfrm>
            <a:custGeom>
              <a:avLst/>
              <a:gdLst>
                <a:gd name="connsiteX0" fmla="*/ 1045097 w 2151727"/>
                <a:gd name="connsiteY0" fmla="*/ 0 h 2209648"/>
                <a:gd name="connsiteX1" fmla="*/ 2151727 w 2151727"/>
                <a:gd name="connsiteY1" fmla="*/ 1106630 h 2209648"/>
                <a:gd name="connsiteX2" fmla="*/ 1158244 w 2151727"/>
                <a:gd name="connsiteY2" fmla="*/ 2207547 h 2209648"/>
                <a:gd name="connsiteX3" fmla="*/ 1116622 w 2151727"/>
                <a:gd name="connsiteY3" fmla="*/ 2209648 h 2209648"/>
                <a:gd name="connsiteX4" fmla="*/ 0 w 2151727"/>
                <a:gd name="connsiteY4" fmla="*/ 745363 h 2209648"/>
                <a:gd name="connsiteX5" fmla="*/ 25432 w 2151727"/>
                <a:gd name="connsiteY5" fmla="*/ 675880 h 2209648"/>
                <a:gd name="connsiteX6" fmla="*/ 1045097 w 2151727"/>
                <a:gd name="connsiteY6" fmla="*/ 0 h 220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27" h="2209648">
                  <a:moveTo>
                    <a:pt x="1045097" y="0"/>
                  </a:moveTo>
                  <a:cubicBezTo>
                    <a:pt x="1656272" y="0"/>
                    <a:pt x="2151727" y="495455"/>
                    <a:pt x="2151727" y="1106630"/>
                  </a:cubicBezTo>
                  <a:cubicBezTo>
                    <a:pt x="2151727" y="1679607"/>
                    <a:pt x="1716269" y="2150876"/>
                    <a:pt x="1158244" y="2207547"/>
                  </a:cubicBezTo>
                  <a:lnTo>
                    <a:pt x="1116622" y="2209648"/>
                  </a:lnTo>
                  <a:lnTo>
                    <a:pt x="0" y="745363"/>
                  </a:lnTo>
                  <a:lnTo>
                    <a:pt x="25432" y="675880"/>
                  </a:lnTo>
                  <a:cubicBezTo>
                    <a:pt x="193427" y="278694"/>
                    <a:pt x="586716" y="0"/>
                    <a:pt x="1045097" y="0"/>
                  </a:cubicBezTo>
                  <a:close/>
                </a:path>
              </a:pathLst>
            </a:custGeom>
            <a:solidFill>
              <a:srgbClr val="1D57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10" name="Freeform 6"/>
            <p:cNvSpPr/>
            <p:nvPr/>
          </p:nvSpPr>
          <p:spPr bwMode="auto">
            <a:xfrm>
              <a:off x="7180715" y="2418226"/>
              <a:ext cx="1143635" cy="1124585"/>
            </a:xfrm>
            <a:prstGeom prst="sun">
              <a:avLst/>
            </a:prstGeom>
            <a:solidFill>
              <a:schemeClr val="bg1"/>
            </a:solidFill>
            <a:ln>
              <a:noFill/>
            </a:ln>
          </p:spPr>
          <p:txBody>
            <a:bodyPr vert="horz" wrap="square" lIns="91440" tIns="45720" rIns="91440" bIns="45720" numCol="1" anchor="t" anchorCtr="0" compatLnSpc="1"/>
            <a:lstStyle/>
            <a:p>
              <a:endParaRPr lang="zh-CN" altLang="en-US"/>
            </a:p>
          </p:txBody>
        </p:sp>
      </p:grpSp>
      <p:sp>
        <p:nvSpPr>
          <p:cNvPr id="15" name="任意多边形 14"/>
          <p:cNvSpPr/>
          <p:nvPr/>
        </p:nvSpPr>
        <p:spPr>
          <a:xfrm>
            <a:off x="3890645" y="1861820"/>
            <a:ext cx="2152015" cy="2209800"/>
          </a:xfrm>
          <a:custGeom>
            <a:avLst/>
            <a:gdLst>
              <a:gd name="connsiteX0" fmla="*/ 1045097 w 2151727"/>
              <a:gd name="connsiteY0" fmla="*/ 0 h 2209648"/>
              <a:gd name="connsiteX1" fmla="*/ 2151727 w 2151727"/>
              <a:gd name="connsiteY1" fmla="*/ 1106630 h 2209648"/>
              <a:gd name="connsiteX2" fmla="*/ 1158244 w 2151727"/>
              <a:gd name="connsiteY2" fmla="*/ 2207547 h 2209648"/>
              <a:gd name="connsiteX3" fmla="*/ 1116622 w 2151727"/>
              <a:gd name="connsiteY3" fmla="*/ 2209648 h 2209648"/>
              <a:gd name="connsiteX4" fmla="*/ 0 w 2151727"/>
              <a:gd name="connsiteY4" fmla="*/ 745363 h 2209648"/>
              <a:gd name="connsiteX5" fmla="*/ 25432 w 2151727"/>
              <a:gd name="connsiteY5" fmla="*/ 675880 h 2209648"/>
              <a:gd name="connsiteX6" fmla="*/ 1045097 w 2151727"/>
              <a:gd name="connsiteY6" fmla="*/ 0 h 220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27" h="2209648">
                <a:moveTo>
                  <a:pt x="1045097" y="0"/>
                </a:moveTo>
                <a:cubicBezTo>
                  <a:pt x="1656272" y="0"/>
                  <a:pt x="2151727" y="495455"/>
                  <a:pt x="2151727" y="1106630"/>
                </a:cubicBezTo>
                <a:cubicBezTo>
                  <a:pt x="2151727" y="1679607"/>
                  <a:pt x="1716269" y="2150876"/>
                  <a:pt x="1158244" y="2207547"/>
                </a:cubicBezTo>
                <a:lnTo>
                  <a:pt x="1116622" y="2209648"/>
                </a:lnTo>
                <a:lnTo>
                  <a:pt x="0" y="745363"/>
                </a:lnTo>
                <a:lnTo>
                  <a:pt x="25432" y="675880"/>
                </a:lnTo>
                <a:cubicBezTo>
                  <a:pt x="193427" y="278694"/>
                  <a:pt x="586716" y="0"/>
                  <a:pt x="1045097" y="0"/>
                </a:cubicBezTo>
                <a:close/>
              </a:path>
            </a:pathLst>
          </a:custGeom>
          <a:solidFill>
            <a:srgbClr val="2F7F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nvGrpSpPr>
          <p:cNvPr id="21" name="组合 20"/>
          <p:cNvGrpSpPr/>
          <p:nvPr/>
        </p:nvGrpSpPr>
        <p:grpSpPr>
          <a:xfrm rot="0">
            <a:off x="1259840" y="1861820"/>
            <a:ext cx="2152015" cy="2209800"/>
            <a:chOff x="1271733" y="2018811"/>
            <a:chExt cx="2151727" cy="2209648"/>
          </a:xfrm>
        </p:grpSpPr>
        <p:sp>
          <p:nvSpPr>
            <p:cNvPr id="22" name="任意多边形 21"/>
            <p:cNvSpPr/>
            <p:nvPr/>
          </p:nvSpPr>
          <p:spPr>
            <a:xfrm>
              <a:off x="1271733" y="2018811"/>
              <a:ext cx="2151727" cy="2209648"/>
            </a:xfrm>
            <a:custGeom>
              <a:avLst/>
              <a:gdLst>
                <a:gd name="connsiteX0" fmla="*/ 1045097 w 2151727"/>
                <a:gd name="connsiteY0" fmla="*/ 0 h 2209648"/>
                <a:gd name="connsiteX1" fmla="*/ 2151727 w 2151727"/>
                <a:gd name="connsiteY1" fmla="*/ 1106630 h 2209648"/>
                <a:gd name="connsiteX2" fmla="*/ 1158244 w 2151727"/>
                <a:gd name="connsiteY2" fmla="*/ 2207547 h 2209648"/>
                <a:gd name="connsiteX3" fmla="*/ 1116622 w 2151727"/>
                <a:gd name="connsiteY3" fmla="*/ 2209648 h 2209648"/>
                <a:gd name="connsiteX4" fmla="*/ 0 w 2151727"/>
                <a:gd name="connsiteY4" fmla="*/ 745363 h 2209648"/>
                <a:gd name="connsiteX5" fmla="*/ 25432 w 2151727"/>
                <a:gd name="connsiteY5" fmla="*/ 675880 h 2209648"/>
                <a:gd name="connsiteX6" fmla="*/ 1045097 w 2151727"/>
                <a:gd name="connsiteY6" fmla="*/ 0 h 220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27" h="2209648">
                  <a:moveTo>
                    <a:pt x="1045097" y="0"/>
                  </a:moveTo>
                  <a:cubicBezTo>
                    <a:pt x="1656272" y="0"/>
                    <a:pt x="2151727" y="495455"/>
                    <a:pt x="2151727" y="1106630"/>
                  </a:cubicBezTo>
                  <a:cubicBezTo>
                    <a:pt x="2151727" y="1679607"/>
                    <a:pt x="1716269" y="2150876"/>
                    <a:pt x="1158244" y="2207547"/>
                  </a:cubicBezTo>
                  <a:lnTo>
                    <a:pt x="1116622" y="2209648"/>
                  </a:lnTo>
                  <a:lnTo>
                    <a:pt x="0" y="745363"/>
                  </a:lnTo>
                  <a:lnTo>
                    <a:pt x="25432" y="675880"/>
                  </a:lnTo>
                  <a:cubicBezTo>
                    <a:pt x="193427" y="278694"/>
                    <a:pt x="586716" y="0"/>
                    <a:pt x="1045097" y="0"/>
                  </a:cubicBezTo>
                  <a:close/>
                </a:path>
              </a:pathLst>
            </a:custGeom>
            <a:solidFill>
              <a:srgbClr val="1D57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nvGrpSpPr>
            <p:cNvPr id="23" name="组合 22"/>
            <p:cNvGrpSpPr/>
            <p:nvPr/>
          </p:nvGrpSpPr>
          <p:grpSpPr>
            <a:xfrm>
              <a:off x="1973384" y="2619993"/>
              <a:ext cx="935990" cy="847726"/>
              <a:chOff x="1563256" y="1711324"/>
              <a:chExt cx="344457" cy="311976"/>
            </a:xfrm>
            <a:solidFill>
              <a:srgbClr val="FFC000"/>
            </a:solidFill>
          </p:grpSpPr>
          <p:sp>
            <p:nvSpPr>
              <p:cNvPr id="24" name="Freeform 29"/>
              <p:cNvSpPr>
                <a:spLocks noEditPoints="1"/>
              </p:cNvSpPr>
              <p:nvPr/>
            </p:nvSpPr>
            <p:spPr bwMode="auto">
              <a:xfrm>
                <a:off x="1718831" y="1858962"/>
                <a:ext cx="33338" cy="41275"/>
              </a:xfrm>
              <a:custGeom>
                <a:avLst/>
                <a:gdLst>
                  <a:gd name="T0" fmla="*/ 14 w 14"/>
                  <a:gd name="T1" fmla="*/ 10 h 17"/>
                  <a:gd name="T2" fmla="*/ 14 w 14"/>
                  <a:gd name="T3" fmla="*/ 7 h 17"/>
                  <a:gd name="T4" fmla="*/ 7 w 14"/>
                  <a:gd name="T5" fmla="*/ 0 h 17"/>
                  <a:gd name="T6" fmla="*/ 0 w 14"/>
                  <a:gd name="T7" fmla="*/ 7 h 17"/>
                  <a:gd name="T8" fmla="*/ 0 w 14"/>
                  <a:gd name="T9" fmla="*/ 10 h 17"/>
                  <a:gd name="T10" fmla="*/ 7 w 14"/>
                  <a:gd name="T11" fmla="*/ 17 h 17"/>
                  <a:gd name="T12" fmla="*/ 14 w 14"/>
                  <a:gd name="T13" fmla="*/ 10 h 17"/>
                  <a:gd name="T14" fmla="*/ 14 w 14"/>
                  <a:gd name="T15" fmla="*/ 10 h 17"/>
                  <a:gd name="T16" fmla="*/ 14 w 14"/>
                  <a:gd name="T17"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4" y="10"/>
                    </a:moveTo>
                    <a:cubicBezTo>
                      <a:pt x="14" y="7"/>
                      <a:pt x="14" y="7"/>
                      <a:pt x="14" y="7"/>
                    </a:cubicBezTo>
                    <a:cubicBezTo>
                      <a:pt x="14" y="3"/>
                      <a:pt x="11" y="0"/>
                      <a:pt x="7" y="0"/>
                    </a:cubicBezTo>
                    <a:cubicBezTo>
                      <a:pt x="3" y="0"/>
                      <a:pt x="0" y="3"/>
                      <a:pt x="0" y="7"/>
                    </a:cubicBezTo>
                    <a:cubicBezTo>
                      <a:pt x="0" y="10"/>
                      <a:pt x="0" y="10"/>
                      <a:pt x="0" y="10"/>
                    </a:cubicBezTo>
                    <a:cubicBezTo>
                      <a:pt x="0" y="14"/>
                      <a:pt x="3" y="17"/>
                      <a:pt x="7" y="17"/>
                    </a:cubicBezTo>
                    <a:cubicBezTo>
                      <a:pt x="11" y="17"/>
                      <a:pt x="14" y="14"/>
                      <a:pt x="14" y="10"/>
                    </a:cubicBezTo>
                    <a:close/>
                    <a:moveTo>
                      <a:pt x="14" y="10"/>
                    </a:moveTo>
                    <a:cubicBezTo>
                      <a:pt x="14" y="10"/>
                      <a:pt x="14" y="10"/>
                      <a:pt x="14" y="10"/>
                    </a:cubicBezTo>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30"/>
              <p:cNvSpPr>
                <a:spLocks noEditPoints="1"/>
              </p:cNvSpPr>
              <p:nvPr/>
            </p:nvSpPr>
            <p:spPr bwMode="auto">
              <a:xfrm>
                <a:off x="1571201" y="1889162"/>
                <a:ext cx="328566" cy="134138"/>
              </a:xfrm>
              <a:custGeom>
                <a:avLst/>
                <a:gdLst>
                  <a:gd name="T0" fmla="*/ 79 w 134"/>
                  <a:gd name="T1" fmla="*/ 2 h 42"/>
                  <a:gd name="T2" fmla="*/ 67 w 134"/>
                  <a:gd name="T3" fmla="*/ 10 h 42"/>
                  <a:gd name="T4" fmla="*/ 55 w 134"/>
                  <a:gd name="T5" fmla="*/ 2 h 42"/>
                  <a:gd name="T6" fmla="*/ 8 w 134"/>
                  <a:gd name="T7" fmla="*/ 2 h 42"/>
                  <a:gd name="T8" fmla="*/ 0 w 134"/>
                  <a:gd name="T9" fmla="*/ 0 h 42"/>
                  <a:gd name="T10" fmla="*/ 0 w 134"/>
                  <a:gd name="T11" fmla="*/ 31 h 42"/>
                  <a:gd name="T12" fmla="*/ 11 w 134"/>
                  <a:gd name="T13" fmla="*/ 42 h 42"/>
                  <a:gd name="T14" fmla="*/ 123 w 134"/>
                  <a:gd name="T15" fmla="*/ 42 h 42"/>
                  <a:gd name="T16" fmla="*/ 134 w 134"/>
                  <a:gd name="T17" fmla="*/ 31 h 42"/>
                  <a:gd name="T18" fmla="*/ 134 w 134"/>
                  <a:gd name="T19" fmla="*/ 0 h 42"/>
                  <a:gd name="T20" fmla="*/ 126 w 134"/>
                  <a:gd name="T21" fmla="*/ 2 h 42"/>
                  <a:gd name="T22" fmla="*/ 79 w 134"/>
                  <a:gd name="T23" fmla="*/ 2 h 42"/>
                  <a:gd name="T24" fmla="*/ 79 w 134"/>
                  <a:gd name="T25" fmla="*/ 2 h 42"/>
                  <a:gd name="T26" fmla="*/ 79 w 134"/>
                  <a:gd name="T27"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42">
                    <a:moveTo>
                      <a:pt x="79" y="2"/>
                    </a:moveTo>
                    <a:cubicBezTo>
                      <a:pt x="77" y="7"/>
                      <a:pt x="72" y="10"/>
                      <a:pt x="67" y="10"/>
                    </a:cubicBezTo>
                    <a:cubicBezTo>
                      <a:pt x="62" y="10"/>
                      <a:pt x="57" y="7"/>
                      <a:pt x="55" y="2"/>
                    </a:cubicBezTo>
                    <a:cubicBezTo>
                      <a:pt x="8" y="2"/>
                      <a:pt x="8" y="2"/>
                      <a:pt x="8" y="2"/>
                    </a:cubicBezTo>
                    <a:cubicBezTo>
                      <a:pt x="6" y="2"/>
                      <a:pt x="3" y="1"/>
                      <a:pt x="0" y="0"/>
                    </a:cubicBezTo>
                    <a:cubicBezTo>
                      <a:pt x="0" y="31"/>
                      <a:pt x="0" y="31"/>
                      <a:pt x="0" y="31"/>
                    </a:cubicBezTo>
                    <a:cubicBezTo>
                      <a:pt x="0" y="37"/>
                      <a:pt x="5" y="42"/>
                      <a:pt x="11" y="42"/>
                    </a:cubicBezTo>
                    <a:cubicBezTo>
                      <a:pt x="123" y="42"/>
                      <a:pt x="123" y="42"/>
                      <a:pt x="123" y="42"/>
                    </a:cubicBezTo>
                    <a:cubicBezTo>
                      <a:pt x="129" y="42"/>
                      <a:pt x="134" y="37"/>
                      <a:pt x="134" y="31"/>
                    </a:cubicBezTo>
                    <a:cubicBezTo>
                      <a:pt x="134" y="0"/>
                      <a:pt x="134" y="0"/>
                      <a:pt x="134" y="0"/>
                    </a:cubicBezTo>
                    <a:cubicBezTo>
                      <a:pt x="131" y="1"/>
                      <a:pt x="128" y="2"/>
                      <a:pt x="126" y="2"/>
                    </a:cubicBezTo>
                    <a:lnTo>
                      <a:pt x="79" y="2"/>
                    </a:lnTo>
                    <a:close/>
                    <a:moveTo>
                      <a:pt x="79" y="2"/>
                    </a:moveTo>
                    <a:cubicBezTo>
                      <a:pt x="79" y="2"/>
                      <a:pt x="79" y="2"/>
                      <a:pt x="79" y="2"/>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31"/>
              <p:cNvSpPr>
                <a:spLocks noEditPoints="1"/>
              </p:cNvSpPr>
              <p:nvPr/>
            </p:nvSpPr>
            <p:spPr bwMode="auto">
              <a:xfrm>
                <a:off x="1563256" y="1711324"/>
                <a:ext cx="344457" cy="161947"/>
              </a:xfrm>
              <a:prstGeom prst="flowChartAlternateProcess">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34" name="文本框 33"/>
          <p:cNvSpPr txBox="1"/>
          <p:nvPr/>
        </p:nvSpPr>
        <p:spPr>
          <a:xfrm>
            <a:off x="228600" y="373380"/>
            <a:ext cx="11963400" cy="521970"/>
          </a:xfrm>
          <a:prstGeom prst="rect">
            <a:avLst/>
          </a:prstGeom>
          <a:noFill/>
        </p:spPr>
        <p:txBody>
          <a:bodyPr wrap="square" rtlCol="0">
            <a:spAutoFit/>
          </a:bodyPr>
          <a:lstStyle/>
          <a:p>
            <a:pPr algn="l"/>
            <a:r>
              <a:rPr lang="en-US" altLang="zh-CN" sz="2800" dirty="0" smtClean="0">
                <a:latin typeface="微软雅黑" panose="020B0503020204020204" pitchFamily="34" charset="-122"/>
                <a:ea typeface="微软雅黑" panose="020B0503020204020204" pitchFamily="34" charset="-122"/>
                <a:cs typeface="微软雅黑" panose="020B0503020204020204" pitchFamily="34" charset="-122"/>
              </a:rPr>
              <a:t>2.1 </a:t>
            </a:r>
            <a:r>
              <a:rPr sz="2800" dirty="0" smtClean="0">
                <a:latin typeface="微软雅黑" panose="020B0503020204020204" pitchFamily="34" charset="-122"/>
                <a:ea typeface="微软雅黑" panose="020B0503020204020204" pitchFamily="34" charset="-122"/>
                <a:cs typeface="微软雅黑" panose="020B0503020204020204" pitchFamily="34" charset="-122"/>
              </a:rPr>
              <a:t>Water circulation filtration, UVC ultraviolet + ground disinfection</a:t>
            </a:r>
            <a:endParaRPr sz="28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文本框 34"/>
          <p:cNvSpPr txBox="1"/>
          <p:nvPr/>
        </p:nvSpPr>
        <p:spPr>
          <a:xfrm>
            <a:off x="7408545" y="2655570"/>
            <a:ext cx="758825" cy="368300"/>
          </a:xfrm>
          <a:prstGeom prst="rect">
            <a:avLst/>
          </a:prstGeom>
          <a:noFill/>
        </p:spPr>
        <p:txBody>
          <a:bodyPr wrap="square" rtlCol="0">
            <a:spAutoFit/>
          </a:bodyPr>
          <a:p>
            <a:r>
              <a:rPr lang="en-US" altLang="zh-CN" b="1">
                <a:solidFill>
                  <a:schemeClr val="accent1">
                    <a:lumMod val="50000"/>
                  </a:schemeClr>
                </a:solidFill>
                <a:latin typeface="微软雅黑" panose="020B0503020204020204" pitchFamily="34" charset="-122"/>
                <a:ea typeface="微软雅黑" panose="020B0503020204020204" pitchFamily="34" charset="-122"/>
              </a:rPr>
              <a:t>UVC</a:t>
            </a:r>
            <a:endParaRPr lang="en-US" altLang="zh-CN"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36" name="矩形 35"/>
          <p:cNvSpPr/>
          <p:nvPr/>
        </p:nvSpPr>
        <p:spPr>
          <a:xfrm>
            <a:off x="4555490" y="2674620"/>
            <a:ext cx="899795"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矩形 36"/>
          <p:cNvSpPr/>
          <p:nvPr/>
        </p:nvSpPr>
        <p:spPr>
          <a:xfrm>
            <a:off x="4555490" y="2801620"/>
            <a:ext cx="899795"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4555490" y="2928620"/>
            <a:ext cx="899795"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4555490" y="3055620"/>
            <a:ext cx="899795"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2" name="图片 41" descr="52"/>
          <p:cNvPicPr>
            <a:picLocks noChangeAspect="1"/>
          </p:cNvPicPr>
          <p:nvPr/>
        </p:nvPicPr>
        <p:blipFill>
          <a:blip r:embed="rId1"/>
          <a:stretch>
            <a:fillRect/>
          </a:stretch>
        </p:blipFill>
        <p:spPr>
          <a:xfrm>
            <a:off x="5022850" y="2905760"/>
            <a:ext cx="369570" cy="445770"/>
          </a:xfrm>
          <a:prstGeom prst="rect">
            <a:avLst/>
          </a:prstGeom>
        </p:spPr>
      </p:pic>
      <p:pic>
        <p:nvPicPr>
          <p:cNvPr id="43" name="图片 42" descr="52"/>
          <p:cNvPicPr>
            <a:picLocks noChangeAspect="1"/>
          </p:cNvPicPr>
          <p:nvPr/>
        </p:nvPicPr>
        <p:blipFill>
          <a:blip r:embed="rId1"/>
          <a:stretch>
            <a:fillRect/>
          </a:stretch>
        </p:blipFill>
        <p:spPr>
          <a:xfrm>
            <a:off x="4766945" y="2261235"/>
            <a:ext cx="342265" cy="413385"/>
          </a:xfrm>
          <a:prstGeom prst="rect">
            <a:avLst/>
          </a:prstGeom>
        </p:spPr>
      </p:pic>
      <p:sp>
        <p:nvSpPr>
          <p:cNvPr id="28" name="任意多边形 27"/>
          <p:cNvSpPr/>
          <p:nvPr/>
        </p:nvSpPr>
        <p:spPr>
          <a:xfrm>
            <a:off x="9153525" y="1861820"/>
            <a:ext cx="2152015" cy="2209800"/>
          </a:xfrm>
          <a:custGeom>
            <a:avLst/>
            <a:gdLst>
              <a:gd name="connsiteX0" fmla="*/ 1045097 w 2151727"/>
              <a:gd name="connsiteY0" fmla="*/ 0 h 2209648"/>
              <a:gd name="connsiteX1" fmla="*/ 2151727 w 2151727"/>
              <a:gd name="connsiteY1" fmla="*/ 1106630 h 2209648"/>
              <a:gd name="connsiteX2" fmla="*/ 1158244 w 2151727"/>
              <a:gd name="connsiteY2" fmla="*/ 2207547 h 2209648"/>
              <a:gd name="connsiteX3" fmla="*/ 1116622 w 2151727"/>
              <a:gd name="connsiteY3" fmla="*/ 2209648 h 2209648"/>
              <a:gd name="connsiteX4" fmla="*/ 0 w 2151727"/>
              <a:gd name="connsiteY4" fmla="*/ 745363 h 2209648"/>
              <a:gd name="connsiteX5" fmla="*/ 25432 w 2151727"/>
              <a:gd name="connsiteY5" fmla="*/ 675880 h 2209648"/>
              <a:gd name="connsiteX6" fmla="*/ 1045097 w 2151727"/>
              <a:gd name="connsiteY6" fmla="*/ 0 h 220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27" h="2209648">
                <a:moveTo>
                  <a:pt x="1045097" y="0"/>
                </a:moveTo>
                <a:cubicBezTo>
                  <a:pt x="1656272" y="0"/>
                  <a:pt x="2151727" y="495455"/>
                  <a:pt x="2151727" y="1106630"/>
                </a:cubicBezTo>
                <a:cubicBezTo>
                  <a:pt x="2151727" y="1679607"/>
                  <a:pt x="1716269" y="2150876"/>
                  <a:pt x="1158244" y="2207547"/>
                </a:cubicBezTo>
                <a:lnTo>
                  <a:pt x="1116622" y="2209648"/>
                </a:lnTo>
                <a:lnTo>
                  <a:pt x="0" y="745363"/>
                </a:lnTo>
                <a:lnTo>
                  <a:pt x="25432" y="675880"/>
                </a:lnTo>
                <a:cubicBezTo>
                  <a:pt x="193427" y="278694"/>
                  <a:pt x="586716" y="0"/>
                  <a:pt x="1045097" y="0"/>
                </a:cubicBezTo>
                <a:close/>
              </a:path>
            </a:pathLst>
          </a:custGeom>
          <a:solidFill>
            <a:srgbClr val="2F7F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pic>
        <p:nvPicPr>
          <p:cNvPr id="50" name="图片 49" descr="69"/>
          <p:cNvPicPr>
            <a:picLocks noChangeAspect="1"/>
          </p:cNvPicPr>
          <p:nvPr/>
        </p:nvPicPr>
        <p:blipFill>
          <a:blip r:embed="rId2"/>
          <a:stretch>
            <a:fillRect/>
          </a:stretch>
        </p:blipFill>
        <p:spPr>
          <a:xfrm>
            <a:off x="9729470" y="2261235"/>
            <a:ext cx="1286510" cy="1471930"/>
          </a:xfrm>
          <a:prstGeom prst="rect">
            <a:avLst/>
          </a:prstGeom>
        </p:spPr>
      </p:pic>
      <p:pic>
        <p:nvPicPr>
          <p:cNvPr id="9" name="图片 8" descr="52"/>
          <p:cNvPicPr>
            <a:picLocks noChangeAspect="1"/>
          </p:cNvPicPr>
          <p:nvPr/>
        </p:nvPicPr>
        <p:blipFill>
          <a:blip r:embed="rId1"/>
          <a:stretch>
            <a:fillRect/>
          </a:stretch>
        </p:blipFill>
        <p:spPr>
          <a:xfrm>
            <a:off x="9976485" y="2719070"/>
            <a:ext cx="165735" cy="200660"/>
          </a:xfrm>
          <a:prstGeom prst="rect">
            <a:avLst/>
          </a:prstGeom>
        </p:spPr>
      </p:pic>
      <p:pic>
        <p:nvPicPr>
          <p:cNvPr id="11" name="图片 10" descr="52"/>
          <p:cNvPicPr>
            <a:picLocks noChangeAspect="1"/>
          </p:cNvPicPr>
          <p:nvPr/>
        </p:nvPicPr>
        <p:blipFill>
          <a:blip r:embed="rId1"/>
          <a:stretch>
            <a:fillRect/>
          </a:stretch>
        </p:blipFill>
        <p:spPr>
          <a:xfrm>
            <a:off x="9924415" y="2938780"/>
            <a:ext cx="165735" cy="200660"/>
          </a:xfrm>
          <a:prstGeom prst="rect">
            <a:avLst/>
          </a:prstGeom>
        </p:spPr>
      </p:pic>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8F5">
            <a:alpha val="38000"/>
          </a:srgbClr>
        </a:solidFill>
        <a:effectLst/>
      </p:bgPr>
    </p:bg>
    <p:spTree>
      <p:nvGrpSpPr>
        <p:cNvPr id="1" name=""/>
        <p:cNvGrpSpPr/>
        <p:nvPr/>
      </p:nvGrpSpPr>
      <p:grpSpPr>
        <a:xfrm>
          <a:off x="0" y="0"/>
          <a:ext cx="0" cy="0"/>
          <a:chOff x="0" y="0"/>
          <a:chExt cx="0" cy="0"/>
        </a:xfrm>
      </p:grpSpPr>
      <p:sp>
        <p:nvSpPr>
          <p:cNvPr id="9" name="矩形 8"/>
          <p:cNvSpPr/>
          <p:nvPr/>
        </p:nvSpPr>
        <p:spPr>
          <a:xfrm>
            <a:off x="6891020" y="3785235"/>
            <a:ext cx="4565650" cy="2089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228600" y="367665"/>
            <a:ext cx="8149590" cy="521970"/>
          </a:xfrm>
          <a:prstGeom prst="rect">
            <a:avLst/>
          </a:prstGeom>
          <a:noFill/>
        </p:spPr>
        <p:txBody>
          <a:bodyPr wrap="square" rtlCol="0">
            <a:spAutoFit/>
          </a:bodyPr>
          <a:lstStyle/>
          <a:p>
            <a:pPr algn="l"/>
            <a:r>
              <a:rPr lang="en-US" altLang="zh-CN" sz="2800" dirty="0">
                <a:latin typeface="微软雅黑" panose="020B0503020204020204" pitchFamily="34" charset="-122"/>
                <a:ea typeface="微软雅黑" panose="020B0503020204020204" pitchFamily="34" charset="-122"/>
                <a:cs typeface="微软雅黑" panose="020B0503020204020204" pitchFamily="34" charset="-122"/>
              </a:rPr>
              <a:t>2</a:t>
            </a:r>
            <a:r>
              <a:rPr lang="en-US" altLang="zh-CN" sz="28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rPr>
              <a:t>Remote navigation deployment</a:t>
            </a:r>
            <a:endParaRPr lang="zh-CN" altLang="en-US" sz="28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矩形 21"/>
          <p:cNvSpPr/>
          <p:nvPr/>
        </p:nvSpPr>
        <p:spPr>
          <a:xfrm>
            <a:off x="7025640" y="4055110"/>
            <a:ext cx="4297045" cy="1599565"/>
          </a:xfrm>
          <a:prstGeom prst="rect">
            <a:avLst/>
          </a:prstGeom>
        </p:spPr>
        <p:txBody>
          <a:bodyPr wrap="square">
            <a:spAutoFit/>
          </a:bodyPr>
          <a:p>
            <a:pPr algn="just">
              <a:lnSpc>
                <a:spcPct val="100000"/>
              </a:lnSpc>
              <a:spcAft>
                <a:spcPts val="600"/>
              </a:spcAft>
            </a:pP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Through the cloud service platform, the robot is connected and controlled remotely, and the navigation map is constructed visually throughout the process, reducing the response time of operation and maintenance services, allowing the robot to be put into use in a shorter time, saving time and cost.</a:t>
            </a:r>
            <a:endPar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6" name="组合 5"/>
          <p:cNvGrpSpPr/>
          <p:nvPr/>
        </p:nvGrpSpPr>
        <p:grpSpPr>
          <a:xfrm>
            <a:off x="500380" y="1367790"/>
            <a:ext cx="6313170" cy="4370070"/>
            <a:chOff x="818" y="2395"/>
            <a:chExt cx="9942" cy="6882"/>
          </a:xfrm>
        </p:grpSpPr>
        <p:pic>
          <p:nvPicPr>
            <p:cNvPr id="15" name="图片 14" descr="00"/>
            <p:cNvPicPr>
              <a:picLocks noChangeAspect="1"/>
            </p:cNvPicPr>
            <p:nvPr/>
          </p:nvPicPr>
          <p:blipFill>
            <a:blip r:embed="rId1"/>
            <a:stretch>
              <a:fillRect/>
            </a:stretch>
          </p:blipFill>
          <p:spPr>
            <a:xfrm>
              <a:off x="6051" y="2540"/>
              <a:ext cx="4560" cy="2566"/>
            </a:xfrm>
            <a:prstGeom prst="rect">
              <a:avLst/>
            </a:prstGeom>
          </p:spPr>
        </p:pic>
        <p:pic>
          <p:nvPicPr>
            <p:cNvPr id="3" name="图片 2" descr="b616b30e8f5d97bd9365b82cf11d569"/>
            <p:cNvPicPr>
              <a:picLocks noChangeAspect="1"/>
            </p:cNvPicPr>
            <p:nvPr/>
          </p:nvPicPr>
          <p:blipFill>
            <a:blip r:embed="rId2"/>
            <a:srcRect t="6174" b="5582"/>
            <a:stretch>
              <a:fillRect/>
            </a:stretch>
          </p:blipFill>
          <p:spPr>
            <a:xfrm>
              <a:off x="818" y="2540"/>
              <a:ext cx="5370" cy="2566"/>
            </a:xfrm>
            <a:prstGeom prst="rect">
              <a:avLst/>
            </a:prstGeom>
          </p:spPr>
        </p:pic>
        <p:pic>
          <p:nvPicPr>
            <p:cNvPr id="4" name="图片 3" descr="00111"/>
            <p:cNvPicPr>
              <a:picLocks noChangeAspect="1"/>
            </p:cNvPicPr>
            <p:nvPr/>
          </p:nvPicPr>
          <p:blipFill>
            <a:blip r:embed="rId3"/>
            <a:stretch>
              <a:fillRect/>
            </a:stretch>
          </p:blipFill>
          <p:spPr>
            <a:xfrm>
              <a:off x="818" y="5377"/>
              <a:ext cx="9942" cy="3900"/>
            </a:xfrm>
            <a:prstGeom prst="rect">
              <a:avLst/>
            </a:prstGeom>
          </p:spPr>
        </p:pic>
        <p:sp>
          <p:nvSpPr>
            <p:cNvPr id="5" name="矩形 4"/>
            <p:cNvSpPr/>
            <p:nvPr/>
          </p:nvSpPr>
          <p:spPr>
            <a:xfrm>
              <a:off x="6051" y="2395"/>
              <a:ext cx="136" cy="2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8" name="图片 7" descr="图片1-1"/>
          <p:cNvPicPr>
            <a:picLocks noChangeAspect="1"/>
          </p:cNvPicPr>
          <p:nvPr/>
        </p:nvPicPr>
        <p:blipFill>
          <a:blip r:embed="rId4"/>
          <a:stretch>
            <a:fillRect/>
          </a:stretch>
        </p:blipFill>
        <p:spPr>
          <a:xfrm>
            <a:off x="6891020" y="1459865"/>
            <a:ext cx="2440305" cy="1556385"/>
          </a:xfrm>
          <a:prstGeom prst="rect">
            <a:avLst/>
          </a:prstGeom>
        </p:spPr>
      </p:pic>
      <p:grpSp>
        <p:nvGrpSpPr>
          <p:cNvPr id="18" name="组合 17"/>
          <p:cNvGrpSpPr/>
          <p:nvPr/>
        </p:nvGrpSpPr>
        <p:grpSpPr>
          <a:xfrm>
            <a:off x="8084185" y="3282950"/>
            <a:ext cx="1083310" cy="325755"/>
            <a:chOff x="12489" y="5574"/>
            <a:chExt cx="1706" cy="513"/>
          </a:xfrm>
        </p:grpSpPr>
        <p:sp>
          <p:nvSpPr>
            <p:cNvPr id="13" name="矩形 12"/>
            <p:cNvSpPr/>
            <p:nvPr/>
          </p:nvSpPr>
          <p:spPr>
            <a:xfrm>
              <a:off x="12489" y="5574"/>
              <a:ext cx="1706" cy="5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2489" y="5604"/>
              <a:ext cx="1630" cy="483"/>
            </a:xfrm>
            <a:prstGeom prst="rect">
              <a:avLst/>
            </a:prstGeom>
            <a:noFill/>
          </p:spPr>
          <p:txBody>
            <a:bodyPr wrap="square" rtlCol="0">
              <a:spAutoFit/>
            </a:bodyPr>
            <a:p>
              <a:pPr algn="ctr"/>
              <a:r>
                <a:rPr lang="zh-CN" altLang="en-US" sz="1400">
                  <a:latin typeface="微软雅黑" panose="020B0503020204020204" pitchFamily="34" charset="-122"/>
                  <a:ea typeface="微软雅黑" panose="020B0503020204020204" pitchFamily="34" charset="-122"/>
                </a:rPr>
                <a:t>Edit map</a:t>
              </a:r>
              <a:endParaRPr lang="zh-CN" altLang="en-US" sz="1400">
                <a:latin typeface="微软雅黑" panose="020B0503020204020204" pitchFamily="34" charset="-122"/>
                <a:ea typeface="微软雅黑" panose="020B0503020204020204" pitchFamily="34" charset="-122"/>
              </a:endParaRPr>
            </a:p>
          </p:txBody>
        </p:sp>
      </p:grpSp>
      <p:sp>
        <p:nvSpPr>
          <p:cNvPr id="14" name="矩形 13"/>
          <p:cNvSpPr/>
          <p:nvPr/>
        </p:nvSpPr>
        <p:spPr>
          <a:xfrm>
            <a:off x="9770110" y="1628140"/>
            <a:ext cx="1552575" cy="52197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9770110" y="1735455"/>
            <a:ext cx="1552575" cy="306705"/>
          </a:xfrm>
          <a:prstGeom prst="rect">
            <a:avLst/>
          </a:prstGeom>
          <a:noFill/>
        </p:spPr>
        <p:txBody>
          <a:bodyPr wrap="square" rtlCol="0">
            <a:spAutoFit/>
          </a:bodyPr>
          <a:p>
            <a:pPr algn="ctr"/>
            <a:r>
              <a:rPr lang="zh-CN" altLang="en-US" sz="1400">
                <a:latin typeface="微软雅黑" panose="020B0503020204020204" pitchFamily="34" charset="-122"/>
                <a:ea typeface="微软雅黑" panose="020B0503020204020204" pitchFamily="34" charset="-122"/>
              </a:rPr>
              <a:t>Navigation map</a:t>
            </a:r>
            <a:endParaRPr lang="zh-CN" altLang="en-US" sz="1400">
              <a:latin typeface="微软雅黑" panose="020B0503020204020204" pitchFamily="34" charset="-122"/>
              <a:ea typeface="微软雅黑" panose="020B0503020204020204" pitchFamily="34" charset="-122"/>
            </a:endParaRPr>
          </a:p>
        </p:txBody>
      </p:sp>
      <p:pic>
        <p:nvPicPr>
          <p:cNvPr id="19" name="图片 18" descr="0990eb5cb4af47730518dfe4e0dc0a3"/>
          <p:cNvPicPr>
            <a:picLocks noChangeAspect="1"/>
          </p:cNvPicPr>
          <p:nvPr/>
        </p:nvPicPr>
        <p:blipFill>
          <a:blip r:embed="rId5"/>
          <a:srcRect r="17005"/>
          <a:stretch>
            <a:fillRect/>
          </a:stretch>
        </p:blipFill>
        <p:spPr>
          <a:xfrm>
            <a:off x="9464675" y="2331085"/>
            <a:ext cx="1991995" cy="1350645"/>
          </a:xfrm>
          <a:prstGeom prst="rect">
            <a:avLst/>
          </a:prstGeom>
        </p:spPr>
      </p:pic>
      <p:cxnSp>
        <p:nvCxnSpPr>
          <p:cNvPr id="11" name="直接连接符 10"/>
          <p:cNvCxnSpPr/>
          <p:nvPr/>
        </p:nvCxnSpPr>
        <p:spPr>
          <a:xfrm>
            <a:off x="9265285" y="1903730"/>
            <a:ext cx="50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9166860" y="3446145"/>
            <a:ext cx="42164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80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0111-2"/>
          <p:cNvPicPr>
            <a:picLocks noChangeAspect="1"/>
          </p:cNvPicPr>
          <p:nvPr/>
        </p:nvPicPr>
        <p:blipFill>
          <a:blip r:embed="rId1"/>
          <a:srcRect t="20885" b="8425"/>
          <a:stretch>
            <a:fillRect/>
          </a:stretch>
        </p:blipFill>
        <p:spPr>
          <a:xfrm>
            <a:off x="-13335" y="0"/>
            <a:ext cx="12205335" cy="3815080"/>
          </a:xfrm>
          <a:prstGeom prst="rect">
            <a:avLst/>
          </a:prstGeom>
        </p:spPr>
      </p:pic>
      <p:sp>
        <p:nvSpPr>
          <p:cNvPr id="23" name="矩形 22"/>
          <p:cNvSpPr/>
          <p:nvPr/>
        </p:nvSpPr>
        <p:spPr>
          <a:xfrm>
            <a:off x="635" y="0"/>
            <a:ext cx="12190730" cy="3815715"/>
          </a:xfrm>
          <a:prstGeom prst="rect">
            <a:avLst/>
          </a:prstGeom>
          <a:solidFill>
            <a:schemeClr val="tx1">
              <a:lumMod val="85000"/>
              <a:lumOff val="1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455807" y="4804365"/>
            <a:ext cx="1901687" cy="337185"/>
          </a:xfrm>
          <a:prstGeom prst="rect">
            <a:avLst/>
          </a:prstGeom>
          <a:noFill/>
        </p:spPr>
        <p:txBody>
          <a:bodyPr wrap="square" rtlCol="0">
            <a:spAutoFit/>
          </a:bodyPr>
          <a:lstStyle/>
          <a:p>
            <a:pPr algn="ctr"/>
            <a:r>
              <a:rPr lang="en-US" altLang="zh-CN" sz="1600" b="1" cap="all" dirty="0">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3D camera</a:t>
            </a:r>
            <a:endParaRPr lang="en-US" altLang="zh-CN" sz="1600" b="1" cap="all" dirty="0">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矩形 4"/>
          <p:cNvSpPr/>
          <p:nvPr/>
        </p:nvSpPr>
        <p:spPr>
          <a:xfrm>
            <a:off x="643890" y="5585460"/>
            <a:ext cx="3460750" cy="829945"/>
          </a:xfrm>
          <a:prstGeom prst="rect">
            <a:avLst/>
          </a:prstGeom>
        </p:spPr>
        <p:txBody>
          <a:bodyPr wrap="square">
            <a:spAutoFit/>
          </a:bodyPr>
          <a:lstStyle/>
          <a:p>
            <a:pPr lvl="0" algn="ctr" eaLnBrk="0" latinLnBrk="1" hangingPunct="0">
              <a:lnSpc>
                <a:spcPct val="100000"/>
              </a:lnSpc>
            </a:pPr>
            <a:r>
              <a:rPr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3D camera anti-collision design,</a:t>
            </a:r>
            <a:endParaRPr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endParaRPr>
          </a:p>
          <a:p>
            <a:pPr lvl="0" algn="ctr" eaLnBrk="0" latinLnBrk="1" hangingPunct="0">
              <a:lnSpc>
                <a:spcPct val="100000"/>
              </a:lnSpc>
            </a:pPr>
            <a:r>
              <a:rPr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 accurate identification of the surrounding </a:t>
            </a:r>
            <a:endParaRPr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endParaRPr>
          </a:p>
          <a:p>
            <a:pPr lvl="0" algn="ctr" eaLnBrk="0" latinLnBrk="1" hangingPunct="0">
              <a:lnSpc>
                <a:spcPct val="100000"/>
              </a:lnSpc>
            </a:pPr>
            <a:r>
              <a:rPr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environment, autonomous obstacle </a:t>
            </a:r>
            <a:endParaRPr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endParaRPr>
          </a:p>
          <a:p>
            <a:pPr lvl="0" algn="ctr" eaLnBrk="0" latinLnBrk="1" hangingPunct="0">
              <a:lnSpc>
                <a:spcPct val="100000"/>
              </a:lnSpc>
            </a:pPr>
            <a:r>
              <a:rPr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avoidance, stable operation and safer</a:t>
            </a:r>
            <a:endParaRPr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8" name="矩形 7"/>
          <p:cNvSpPr/>
          <p:nvPr/>
        </p:nvSpPr>
        <p:spPr>
          <a:xfrm>
            <a:off x="4304030" y="5585460"/>
            <a:ext cx="3345180" cy="460375"/>
          </a:xfrm>
          <a:prstGeom prst="rect">
            <a:avLst/>
          </a:prstGeom>
        </p:spPr>
        <p:txBody>
          <a:bodyPr wrap="square">
            <a:spAutoFit/>
          </a:bodyPr>
          <a:lstStyle/>
          <a:p>
            <a:pPr lvl="0" algn="ctr" eaLnBrk="0" latinLnBrk="1" hangingPunct="0">
              <a:lnSpc>
                <a:spcPct val="100000"/>
              </a:lnSpc>
            </a:pPr>
            <a:r>
              <a:rPr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Lidar sensor, 25 meters range</a:t>
            </a:r>
            <a:endParaRPr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endParaRPr>
          </a:p>
          <a:p>
            <a:pPr lvl="0" algn="ctr" eaLnBrk="0" latinLnBrk="1" hangingPunct="0">
              <a:lnSpc>
                <a:spcPct val="100000"/>
              </a:lnSpc>
            </a:pPr>
            <a:r>
              <a:rPr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High precision distance detection</a:t>
            </a:r>
            <a:endParaRPr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9" name="矩形 8"/>
          <p:cNvSpPr/>
          <p:nvPr/>
        </p:nvSpPr>
        <p:spPr>
          <a:xfrm>
            <a:off x="7847965" y="5585460"/>
            <a:ext cx="3324860" cy="645160"/>
          </a:xfrm>
          <a:prstGeom prst="rect">
            <a:avLst/>
          </a:prstGeom>
        </p:spPr>
        <p:txBody>
          <a:bodyPr wrap="square">
            <a:spAutoFit/>
          </a:bodyPr>
          <a:lstStyle/>
          <a:p>
            <a:pPr lvl="0" algn="ctr" eaLnBrk="0" latinLnBrk="1" hangingPunct="0">
              <a:lnSpc>
                <a:spcPct val="100000"/>
              </a:lnSpc>
            </a:pPr>
            <a:r>
              <a:rPr lang="zh-CN" altLang="en-US"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Adopt optocoupler anti-collision system </a:t>
            </a:r>
            <a:endParaRPr lang="zh-CN" altLang="en-US"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endParaRPr>
          </a:p>
          <a:p>
            <a:pPr lvl="0" algn="ctr" eaLnBrk="0" latinLnBrk="1" hangingPunct="0">
              <a:lnSpc>
                <a:spcPct val="100000"/>
              </a:lnSpc>
            </a:pPr>
            <a:r>
              <a:rPr lang="zh-CN" altLang="en-US"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(tap to go back immediately)</a:t>
            </a:r>
            <a:endParaRPr lang="zh-CN" altLang="en-US"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endParaRPr>
          </a:p>
          <a:p>
            <a:pPr lvl="0" algn="ctr" eaLnBrk="0" latinLnBrk="1" hangingPunct="0">
              <a:lnSpc>
                <a:spcPct val="100000"/>
              </a:lnSpc>
            </a:pPr>
            <a:r>
              <a:rPr lang="zh-CN" altLang="en-US"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Avoid unnecessary losses</a:t>
            </a:r>
            <a:endParaRPr lang="zh-CN" altLang="en-US" sz="120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0" name="文本框 9"/>
          <p:cNvSpPr txBox="1"/>
          <p:nvPr/>
        </p:nvSpPr>
        <p:spPr>
          <a:xfrm>
            <a:off x="5025777" y="4804365"/>
            <a:ext cx="1901687" cy="337185"/>
          </a:xfrm>
          <a:prstGeom prst="rect">
            <a:avLst/>
          </a:prstGeom>
          <a:noFill/>
        </p:spPr>
        <p:txBody>
          <a:bodyPr wrap="square" rtlCol="0">
            <a:spAutoFit/>
          </a:bodyPr>
          <a:lstStyle/>
          <a:p>
            <a:pPr algn="ctr"/>
            <a:r>
              <a:rPr lang="zh-CN" altLang="en-US" sz="1600" b="1" cap="all" dirty="0">
                <a:solidFill>
                  <a:schemeClr val="accent1">
                    <a:lumMod val="50000"/>
                  </a:schemeClr>
                </a:solidFill>
                <a:latin typeface="微软雅黑" panose="020B0503020204020204" pitchFamily="34" charset="-122"/>
                <a:ea typeface="微软雅黑" panose="020B0503020204020204" pitchFamily="34" charset="-122"/>
                <a:cs typeface="Verdana" panose="020B0604030504040204" pitchFamily="34" charset="0"/>
              </a:rPr>
              <a:t>Lidar</a:t>
            </a:r>
            <a:endParaRPr lang="zh-CN" altLang="en-US" sz="1600" b="1" cap="all" dirty="0">
              <a:solidFill>
                <a:schemeClr val="accent1">
                  <a:lumMod val="50000"/>
                </a:schemeClr>
              </a:solidFill>
              <a:latin typeface="微软雅黑" panose="020B0503020204020204" pitchFamily="34" charset="-122"/>
              <a:ea typeface="微软雅黑" panose="020B0503020204020204" pitchFamily="34" charset="-122"/>
              <a:cs typeface="Verdana" panose="020B0604030504040204" pitchFamily="34" charset="0"/>
            </a:endParaRPr>
          </a:p>
        </p:txBody>
      </p:sp>
      <p:sp>
        <p:nvSpPr>
          <p:cNvPr id="11" name="文本框 10"/>
          <p:cNvSpPr txBox="1"/>
          <p:nvPr/>
        </p:nvSpPr>
        <p:spPr>
          <a:xfrm>
            <a:off x="8069580" y="4804410"/>
            <a:ext cx="3022600" cy="583565"/>
          </a:xfrm>
          <a:prstGeom prst="rect">
            <a:avLst/>
          </a:prstGeom>
          <a:noFill/>
        </p:spPr>
        <p:txBody>
          <a:bodyPr wrap="square" rtlCol="0">
            <a:spAutoFit/>
          </a:bodyPr>
          <a:lstStyle/>
          <a:p>
            <a:pPr algn="ctr"/>
            <a:r>
              <a:rPr lang="zh-CN" altLang="en-US" sz="1600" b="1" cap="all" dirty="0">
                <a:solidFill>
                  <a:schemeClr val="accent1">
                    <a:lumMod val="50000"/>
                  </a:schemeClr>
                </a:solidFill>
                <a:latin typeface="微软雅黑" panose="020B0503020204020204" pitchFamily="34" charset="-122"/>
                <a:ea typeface="微软雅黑" panose="020B0503020204020204" pitchFamily="34" charset="-122"/>
                <a:cs typeface="Verdana" panose="020B0604030504040204" pitchFamily="34" charset="0"/>
              </a:rPr>
              <a:t>Optocoupler anti-collision system</a:t>
            </a:r>
            <a:endParaRPr lang="zh-CN" altLang="en-US" sz="1600" b="1" cap="all" dirty="0">
              <a:solidFill>
                <a:schemeClr val="accent1">
                  <a:lumMod val="50000"/>
                </a:schemeClr>
              </a:solidFill>
              <a:latin typeface="微软雅黑" panose="020B0503020204020204" pitchFamily="34" charset="-122"/>
              <a:ea typeface="微软雅黑" panose="020B0503020204020204" pitchFamily="34" charset="-122"/>
              <a:cs typeface="Verdana" panose="020B0604030504040204" pitchFamily="34" charset="0"/>
            </a:endParaRPr>
          </a:p>
        </p:txBody>
      </p:sp>
      <p:sp>
        <p:nvSpPr>
          <p:cNvPr id="16" name="文本框 15"/>
          <p:cNvSpPr txBox="1"/>
          <p:nvPr/>
        </p:nvSpPr>
        <p:spPr>
          <a:xfrm>
            <a:off x="228600" y="367665"/>
            <a:ext cx="11874500" cy="521970"/>
          </a:xfrm>
          <a:prstGeom prst="rect">
            <a:avLst/>
          </a:prstGeom>
          <a:noFill/>
        </p:spPr>
        <p:txBody>
          <a:bodyPr wrap="square" rtlCol="0">
            <a:spAutoFit/>
          </a:bodyPr>
          <a:lstStyle/>
          <a:p>
            <a:pPr algn="l"/>
            <a:r>
              <a:rPr lang="en-US" altLang="zh-CN"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2.3 </a:t>
            </a:r>
            <a:r>
              <a:rPr lang="zh-CN" altLang="en-US"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Multi-sensor collision avoidance and obstacle avoidance system</a:t>
            </a:r>
            <a:endParaRPr lang="zh-CN" altLang="en-US"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图片 11" descr="3D摄像头"/>
          <p:cNvPicPr>
            <a:picLocks noChangeAspect="1"/>
          </p:cNvPicPr>
          <p:nvPr/>
        </p:nvPicPr>
        <p:blipFill>
          <a:blip r:embed="rId2"/>
          <a:stretch>
            <a:fillRect/>
          </a:stretch>
        </p:blipFill>
        <p:spPr>
          <a:xfrm>
            <a:off x="2066290" y="3985895"/>
            <a:ext cx="680720" cy="680720"/>
          </a:xfrm>
          <a:prstGeom prst="rect">
            <a:avLst/>
          </a:prstGeom>
        </p:spPr>
      </p:pic>
      <p:pic>
        <p:nvPicPr>
          <p:cNvPr id="19" name="图片 18" descr="激光雷达"/>
          <p:cNvPicPr>
            <a:picLocks noChangeAspect="1"/>
          </p:cNvPicPr>
          <p:nvPr/>
        </p:nvPicPr>
        <p:blipFill>
          <a:blip r:embed="rId3"/>
          <a:stretch>
            <a:fillRect/>
          </a:stretch>
        </p:blipFill>
        <p:spPr>
          <a:xfrm>
            <a:off x="5513070" y="3886200"/>
            <a:ext cx="927100" cy="927100"/>
          </a:xfrm>
          <a:prstGeom prst="rect">
            <a:avLst/>
          </a:prstGeom>
        </p:spPr>
      </p:pic>
      <p:pic>
        <p:nvPicPr>
          <p:cNvPr id="20" name="图片 19" descr="光耦防撞"/>
          <p:cNvPicPr>
            <a:picLocks noChangeAspect="1"/>
          </p:cNvPicPr>
          <p:nvPr/>
        </p:nvPicPr>
        <p:blipFill>
          <a:blip r:embed="rId4"/>
          <a:stretch>
            <a:fillRect/>
          </a:stretch>
        </p:blipFill>
        <p:spPr>
          <a:xfrm>
            <a:off x="9146858" y="3985895"/>
            <a:ext cx="727075" cy="727075"/>
          </a:xfrm>
          <a:prstGeom prst="rect">
            <a:avLst/>
          </a:prstGeom>
        </p:spPr>
      </p:pic>
      <p:sp>
        <p:nvSpPr>
          <p:cNvPr id="25" name="文本框 24"/>
          <p:cNvSpPr txBox="1"/>
          <p:nvPr/>
        </p:nvSpPr>
        <p:spPr>
          <a:xfrm>
            <a:off x="1139190" y="1680210"/>
            <a:ext cx="10268585" cy="1076325"/>
          </a:xfrm>
          <a:prstGeom prst="rect">
            <a:avLst/>
          </a:prstGeom>
          <a:noFill/>
        </p:spPr>
        <p:txBody>
          <a:bodyPr wrap="square" rtlCol="0">
            <a:spAutoFit/>
          </a:bodyPr>
          <a:p>
            <a:pPr algn="ctr">
              <a:buClrTx/>
              <a:buSzTx/>
              <a:buFontTx/>
            </a:pPr>
            <a:r>
              <a:rPr lang="zh-CN" altLang="en-US" sz="3200" dirty="0" smtClean="0">
                <a:ln w="19050">
                  <a:noFill/>
                </a:ln>
                <a:solidFill>
                  <a:schemeClr val="bg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rPr>
              <a:t>(Intelligent planning path + autonomous obstacle avoidance + collision avoidance system)</a:t>
            </a:r>
            <a:endParaRPr lang="zh-CN" altLang="en-US" sz="3200" dirty="0" smtClean="0">
              <a:ln w="19050">
                <a:noFill/>
              </a:ln>
              <a:solidFill>
                <a:schemeClr val="bg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Lst>
  </p:timing>
</p:sld>
</file>

<file path=ppt/tags/tag1.xml><?xml version="1.0" encoding="utf-8"?>
<p:tagLst xmlns:p="http://schemas.openxmlformats.org/presentationml/2006/main">
  <p:tag name="KSO_WM_UNIT_TABLE_BEAUTIFY" val="smartTable{0974b435-65d2-4d0c-ad13-22de9125df39}"/>
  <p:tag name="TABLE_ENDDRAG_ORIGIN_RECT" val="605*329"/>
  <p:tag name="TABLE_ENDDRAG_RECT" val="321*103*605*329"/>
</p:tagLst>
</file>

<file path=ppt/tags/tag2.xml><?xml version="1.0" encoding="utf-8"?>
<p:tagLst xmlns:p="http://schemas.openxmlformats.org/presentationml/2006/main">
  <p:tag name="KSO_WM_UNIT_PLACING_PICTURE_USER_VIEWPORT" val="{&quot;height&quot;:8173,&quot;width&quot;:5780}"/>
</p:tagLst>
</file>

<file path=ppt/tags/tag3.xml><?xml version="1.0" encoding="utf-8"?>
<p:tagLst xmlns:p="http://schemas.openxmlformats.org/presentationml/2006/main">
  <p:tag name="KSO_WM_UNIT_PLACING_PICTURE_USER_VIEWPORT" val="{&quot;height&quot;:8174,&quot;width&quot;:5645}"/>
</p:tagLst>
</file>

<file path=ppt/tags/tag4.xml><?xml version="1.0" encoding="utf-8"?>
<p:tagLst xmlns:p="http://schemas.openxmlformats.org/presentationml/2006/main">
  <p:tag name="KSO_WM_UNIT_PLACING_PICTURE_USER_VIEWPORT" val="{&quot;height&quot;:8174,&quot;width&quot;:563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11149</Words>
  <Application>WWO_dingtalk_20210622162822-68863c3782</Application>
  <PresentationFormat>宽屏</PresentationFormat>
  <Paragraphs>420</Paragraphs>
  <Slides>18</Slides>
  <Notes>27</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18</vt:i4>
      </vt:variant>
    </vt:vector>
  </HeadingPairs>
  <TitlesOfParts>
    <vt:vector size="35" baseType="lpstr">
      <vt:lpstr>Arial</vt:lpstr>
      <vt:lpstr>宋体</vt:lpstr>
      <vt:lpstr>Wingdings</vt:lpstr>
      <vt:lpstr>微软雅黑</vt:lpstr>
      <vt:lpstr>汉仪旗黑KW 55S</vt:lpstr>
      <vt:lpstr>华文细黑</vt:lpstr>
      <vt:lpstr>Verdana</vt:lpstr>
      <vt:lpstr>Arial Unicode MS</vt:lpstr>
      <vt:lpstr>思源黑体 CN Bold</vt:lpstr>
      <vt:lpstr>字魂59号-创粗黑</vt:lpstr>
      <vt:lpstr>Calibri</vt:lpstr>
      <vt:lpstr>汉仪书宋二KW</vt:lpstr>
      <vt:lpstr>汉仪中黑KW</vt:lpstr>
      <vt:lpstr>Times New Roman</vt:lpstr>
      <vt:lpstr>等线</vt:lpstr>
      <vt:lpstr>汉仪中等线KW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092903</dc:title>
  <dc:creator>龙时富</dc:creator>
  <cp:lastModifiedBy>Administrator</cp:lastModifiedBy>
  <dcterms:created xsi:type="dcterms:W3CDTF">2021-09-15T01:20:21Z</dcterms:created>
  <dcterms:modified xsi:type="dcterms:W3CDTF">2021-09-15T01:20:21Z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2052-0.0.0.0</vt:lpwstr>
  </property>
  <property fmtid="{D5CDD505-2E9C-101B-9397-08002B2CF9AE}" pid="3" name="ICV">
    <vt:lpwstr>6255D3CE15D949C09F020D1CA078B331</vt:lpwstr>
  </property>
</Properties>
</file>